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68" r:id="rId2"/>
    <p:sldId id="498" r:id="rId3"/>
    <p:sldId id="386" r:id="rId4"/>
    <p:sldId id="470" r:id="rId5"/>
    <p:sldId id="392" r:id="rId6"/>
    <p:sldId id="472" r:id="rId7"/>
    <p:sldId id="473" r:id="rId8"/>
    <p:sldId id="499" r:id="rId9"/>
    <p:sldId id="401" r:id="rId10"/>
    <p:sldId id="477" r:id="rId11"/>
    <p:sldId id="478" r:id="rId12"/>
    <p:sldId id="474" r:id="rId13"/>
    <p:sldId id="500" r:id="rId14"/>
    <p:sldId id="260" r:id="rId15"/>
    <p:sldId id="447" r:id="rId16"/>
    <p:sldId id="261" r:id="rId17"/>
    <p:sldId id="448" r:id="rId18"/>
    <p:sldId id="501" r:id="rId19"/>
    <p:sldId id="269" r:id="rId20"/>
    <p:sldId id="480" r:id="rId21"/>
    <p:sldId id="273" r:id="rId22"/>
    <p:sldId id="274" r:id="rId23"/>
    <p:sldId id="502" r:id="rId24"/>
    <p:sldId id="323" r:id="rId25"/>
    <p:sldId id="450" r:id="rId26"/>
    <p:sldId id="453" r:id="rId27"/>
    <p:sldId id="324" r:id="rId28"/>
    <p:sldId id="288" r:id="rId29"/>
    <p:sldId id="503" r:id="rId30"/>
    <p:sldId id="484" r:id="rId31"/>
    <p:sldId id="483" r:id="rId32"/>
    <p:sldId id="485" r:id="rId33"/>
    <p:sldId id="487" r:id="rId34"/>
    <p:sldId id="489" r:id="rId35"/>
    <p:sldId id="490" r:id="rId36"/>
    <p:sldId id="491" r:id="rId37"/>
    <p:sldId id="486" r:id="rId38"/>
    <p:sldId id="504" r:id="rId39"/>
    <p:sldId id="492" r:id="rId40"/>
    <p:sldId id="493" r:id="rId41"/>
    <p:sldId id="494" r:id="rId42"/>
    <p:sldId id="495" r:id="rId43"/>
    <p:sldId id="496" r:id="rId44"/>
    <p:sldId id="497" r:id="rId45"/>
    <p:sldId id="304" r:id="rId46"/>
    <p:sldId id="505" r:id="rId47"/>
    <p:sldId id="506" r:id="rId48"/>
    <p:sldId id="509" r:id="rId49"/>
    <p:sldId id="488" r:id="rId50"/>
    <p:sldId id="507" r:id="rId51"/>
    <p:sldId id="508" r:id="rId52"/>
    <p:sldId id="481" r:id="rId53"/>
    <p:sldId id="48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835" autoAdjust="0"/>
    <p:restoredTop sz="94660"/>
  </p:normalViewPr>
  <p:slideViewPr>
    <p:cSldViewPr>
      <p:cViewPr>
        <p:scale>
          <a:sx n="50" d="100"/>
          <a:sy n="50" d="100"/>
        </p:scale>
        <p:origin x="-696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147B8-6B10-4D46-9807-E983DBE5E93B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FE932-B70E-444F-94EE-E822FAF4BC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0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1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7.wmf"/><Relationship Id="rId4" Type="http://schemas.openxmlformats.org/officeDocument/2006/relationships/image" Target="../media/image5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Very Fast Method for Clustering Big Text Datasets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Frank Lin and William W. Cohen</a:t>
            </a:r>
          </a:p>
          <a:p>
            <a:r>
              <a:rPr lang="en-US" dirty="0" smtClean="0"/>
              <a:t>School of Computer Science, Carnegie Mellon University</a:t>
            </a:r>
          </a:p>
          <a:p>
            <a:endParaRPr lang="en-US" dirty="0" smtClean="0"/>
          </a:p>
          <a:p>
            <a:r>
              <a:rPr lang="en-US" dirty="0" smtClean="0"/>
              <a:t>ECAI 2010</a:t>
            </a:r>
          </a:p>
          <a:p>
            <a:r>
              <a:rPr lang="en-US" dirty="0" smtClean="0"/>
              <a:t>2010-08-18, Lisbon, Portugal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Feature vectors are often sparse</a:t>
            </a:r>
          </a:p>
          <a:p>
            <a:r>
              <a:rPr lang="en-US" dirty="0" smtClean="0"/>
              <a:t>But similarity matrix is not!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57650" y="5219700"/>
          <a:ext cx="571500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429"/>
                <a:gridCol w="816429"/>
                <a:gridCol w="816429"/>
                <a:gridCol w="816429"/>
                <a:gridCol w="816429"/>
                <a:gridCol w="816429"/>
                <a:gridCol w="816429"/>
              </a:tblGrid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search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make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2" name="Rounded Rectangular Callout 11"/>
          <p:cNvSpPr/>
          <p:nvPr/>
        </p:nvSpPr>
        <p:spPr>
          <a:xfrm>
            <a:off x="6324600" y="3124200"/>
            <a:ext cx="2514600" cy="1447800"/>
          </a:xfrm>
          <a:prstGeom prst="wedgeRoundRectCallout">
            <a:avLst>
              <a:gd name="adj1" fmla="val -20417"/>
              <a:gd name="adj2" fmla="val 8486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Mostly zeros  - any document contains only a small fraction of the vocabulary</a:t>
            </a:r>
            <a:endParaRPr lang="en-US" sz="20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-533400" y="4140200"/>
          <a:ext cx="33528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  <a:gridCol w="670560"/>
                <a:gridCol w="670560"/>
              </a:tblGrid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15" name="Left Arrow 14"/>
          <p:cNvSpPr/>
          <p:nvPr/>
        </p:nvSpPr>
        <p:spPr>
          <a:xfrm>
            <a:off x="3124200" y="5791200"/>
            <a:ext cx="609600" cy="609600"/>
          </a:xfrm>
          <a:prstGeom prst="lef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2895600" y="2895600"/>
            <a:ext cx="2133600" cy="1828800"/>
          </a:xfrm>
          <a:prstGeom prst="wedgeRoundRectCallout">
            <a:avLst>
              <a:gd name="adj1" fmla="val -69047"/>
              <a:gd name="adj2" fmla="val 39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Mostly non-zero - any two documents are likely to have a word in common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12" grpId="0" animBg="1"/>
      <p:bldP spid="15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33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similarity matrix is the input to many clustering methods, including </a:t>
            </a:r>
            <a:r>
              <a:rPr lang="en-US" i="1" dirty="0" smtClean="0"/>
              <a:t>spectral clustering</a:t>
            </a:r>
            <a:endParaRPr lang="en-US" dirty="0" smtClean="0"/>
          </a:p>
          <a:p>
            <a:r>
              <a:rPr lang="en-US" dirty="0" smtClean="0"/>
              <a:t>Spectral clustering requires the computation of the eigenvectors of a similarity matrix of the data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-533400" y="4140200"/>
          <a:ext cx="3352800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0560"/>
                <a:gridCol w="670560"/>
                <a:gridCol w="670560"/>
                <a:gridCol w="670560"/>
                <a:gridCol w="670560"/>
              </a:tblGrid>
              <a:tr h="63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-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ular Callout 8"/>
          <p:cNvSpPr/>
          <p:nvPr/>
        </p:nvSpPr>
        <p:spPr>
          <a:xfrm>
            <a:off x="6553200" y="228600"/>
            <a:ext cx="2438400" cy="1752600"/>
          </a:xfrm>
          <a:prstGeom prst="wedgeRoundRectCallout">
            <a:avLst>
              <a:gd name="adj1" fmla="val -34576"/>
              <a:gd name="adj2" fmla="val 8460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 general O(n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); approximation methods still not very fast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048000" y="3733800"/>
            <a:ext cx="3352800" cy="838200"/>
          </a:xfrm>
          <a:prstGeom prst="wedgeRoundRectCallout">
            <a:avLst>
              <a:gd name="adj1" fmla="val -72184"/>
              <a:gd name="adj2" fmla="val 6014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time to construct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3886200" y="4648200"/>
            <a:ext cx="3352800" cy="838200"/>
          </a:xfrm>
          <a:prstGeom prst="wedgeRoundRectCallout">
            <a:avLst>
              <a:gd name="adj1" fmla="val -76161"/>
              <a:gd name="adj2" fmla="val 4423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space to store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648200" y="5562600"/>
            <a:ext cx="3657600" cy="838200"/>
          </a:xfrm>
          <a:prstGeom prst="wedgeRoundRectCallout">
            <a:avLst>
              <a:gd name="adj1" fmla="val -89230"/>
              <a:gd name="adj2" fmla="val 2605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&gt;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time to operate 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819900" y="2971800"/>
            <a:ext cx="2209800" cy="2743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Too expensive! Does not scale up to big datasets!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6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/>
              <a:t>We want to use the similarity matrix for clustering (like spectral clustering), but:</a:t>
            </a:r>
          </a:p>
          <a:p>
            <a:pPr lvl="1"/>
            <a:r>
              <a:rPr lang="en-US" dirty="0" smtClean="0"/>
              <a:t>Without calculating eigenvectors</a:t>
            </a:r>
          </a:p>
          <a:p>
            <a:pPr lvl="1"/>
            <a:r>
              <a:rPr lang="en-US" dirty="0" smtClean="0"/>
              <a:t>Without constructing or storing the similarity matrix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143000" y="4419600"/>
            <a:ext cx="2971800" cy="1676400"/>
          </a:xfrm>
          <a:prstGeom prst="wedgeRoundRectCallout">
            <a:avLst>
              <a:gd name="adj1" fmla="val -713"/>
              <a:gd name="adj2" fmla="val -12727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Power Iteration Clustering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4419600"/>
            <a:ext cx="2971800" cy="1676400"/>
          </a:xfrm>
          <a:prstGeom prst="wedgeRoundRectCallout">
            <a:avLst>
              <a:gd name="adj1" fmla="val -44943"/>
              <a:gd name="adj2" fmla="val -909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+ Path Folding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Problem with Text Data</a:t>
            </a:r>
          </a:p>
          <a:p>
            <a:r>
              <a:rPr lang="en-US" dirty="0" smtClean="0"/>
              <a:t>Power Iteration Clustering (PIC)</a:t>
            </a:r>
          </a:p>
          <a:p>
            <a:pPr lvl="1"/>
            <a:r>
              <a:rPr lang="en-US" dirty="0" smtClean="0"/>
              <a:t>Spectral Clustering</a:t>
            </a:r>
          </a:p>
          <a:p>
            <a:pPr lvl="1"/>
            <a:r>
              <a:rPr lang="en-US" dirty="0" smtClean="0"/>
              <a:t>The Power Iteration</a:t>
            </a:r>
          </a:p>
          <a:p>
            <a:pPr lvl="1"/>
            <a:r>
              <a:rPr lang="en-US" dirty="0" smtClean="0"/>
              <a:t>Power Iteration Clustering</a:t>
            </a:r>
          </a:p>
          <a:p>
            <a:r>
              <a:rPr lang="en-US" dirty="0" smtClean="0"/>
              <a:t>Path Folding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33528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Spectral Clustering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Idea: instead </a:t>
            </a:r>
            <a:r>
              <a:rPr lang="en-US" dirty="0"/>
              <a:t>of clustering data points in their original </a:t>
            </a:r>
            <a:r>
              <a:rPr lang="en-US" dirty="0" smtClean="0"/>
              <a:t>(Euclidean) space</a:t>
            </a:r>
            <a:r>
              <a:rPr lang="en-US" dirty="0"/>
              <a:t>, cluster them in the </a:t>
            </a:r>
            <a:r>
              <a:rPr lang="en-US" dirty="0" smtClean="0"/>
              <a:t>space </a:t>
            </a:r>
            <a:r>
              <a:rPr lang="en-US" dirty="0"/>
              <a:t>spanned by the “significant” eigenvectors of </a:t>
            </a:r>
            <a:r>
              <a:rPr lang="en-US" dirty="0" smtClean="0"/>
              <a:t>a </a:t>
            </a:r>
            <a:r>
              <a:rPr lang="en-US" dirty="0"/>
              <a:t>(Laplacian) </a:t>
            </a:r>
            <a:r>
              <a:rPr lang="en-US" dirty="0" smtClean="0"/>
              <a:t>similarity matrix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i="1" dirty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81000" y="3733800"/>
            <a:ext cx="3200400" cy="1524000"/>
          </a:xfrm>
          <a:prstGeom prst="wedgeRoundRectCallout">
            <a:avLst>
              <a:gd name="adj1" fmla="val 107937"/>
              <a:gd name="adj2" fmla="val -57779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popular spectral clustering method: normalized cuts (</a:t>
            </a:r>
            <a:r>
              <a:rPr lang="en-US" sz="2400" dirty="0" err="1" smtClean="0"/>
              <a:t>NCut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2133600" y="5486400"/>
            <a:ext cx="4114800" cy="1219200"/>
          </a:xfrm>
          <a:prstGeom prst="wedgeRoundRectCallout">
            <a:avLst>
              <a:gd name="adj1" fmla="val -33005"/>
              <a:gd name="adj2" fmla="val -75619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An </a:t>
            </a:r>
            <a:r>
              <a:rPr lang="en-US" sz="2400" dirty="0" err="1" smtClean="0">
                <a:solidFill>
                  <a:schemeClr val="bg1"/>
                </a:solidFill>
              </a:rPr>
              <a:t>unnormalized</a:t>
            </a:r>
            <a:r>
              <a:rPr lang="en-US" sz="2400" dirty="0" smtClean="0">
                <a:solidFill>
                  <a:schemeClr val="bg1"/>
                </a:solidFill>
              </a:rPr>
              <a:t> similarity matrix </a:t>
            </a:r>
            <a:r>
              <a:rPr lang="en-US" sz="2400" i="1" dirty="0" err="1" smtClean="0">
                <a:solidFill>
                  <a:schemeClr val="bg1"/>
                </a:solidFill>
              </a:rPr>
              <a:t>A</a:t>
            </a:r>
            <a:r>
              <a:rPr lang="en-US" sz="2400" i="1" baseline="-25000" dirty="0" err="1" smtClean="0">
                <a:solidFill>
                  <a:schemeClr val="bg1"/>
                </a:solidFill>
              </a:rPr>
              <a:t>ij</a:t>
            </a:r>
            <a:r>
              <a:rPr lang="en-US" sz="2400" dirty="0" smtClean="0">
                <a:solidFill>
                  <a:schemeClr val="bg1"/>
                </a:solidFill>
              </a:rPr>
              <a:t> is the similarity between data points </a:t>
            </a:r>
            <a:r>
              <a:rPr lang="en-US" sz="2400" i="1" dirty="0" err="1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and </a:t>
            </a:r>
            <a:r>
              <a:rPr lang="en-US" sz="2400" i="1" dirty="0" smtClean="0">
                <a:solidFill>
                  <a:schemeClr val="bg1"/>
                </a:solidFill>
              </a:rPr>
              <a:t>j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648200" y="4038600"/>
            <a:ext cx="4343400" cy="1219200"/>
          </a:xfrm>
          <a:prstGeom prst="wedgeRoundRectCallout">
            <a:avLst>
              <a:gd name="adj1" fmla="val -35368"/>
              <a:gd name="adj2" fmla="val 746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</a:rPr>
              <a:t>NCut</a:t>
            </a:r>
            <a:r>
              <a:rPr lang="en-US" sz="2400" dirty="0" smtClean="0">
                <a:solidFill>
                  <a:schemeClr val="bg1"/>
                </a:solidFill>
              </a:rPr>
              <a:t> uses a normalized matrix </a:t>
            </a:r>
            <a:r>
              <a:rPr lang="en-US" sz="2400" i="1" dirty="0" smtClean="0">
                <a:solidFill>
                  <a:schemeClr val="bg1"/>
                </a:solidFill>
              </a:rPr>
              <a:t>W=I-D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-1</a:t>
            </a:r>
            <a:r>
              <a:rPr lang="en-US" sz="2400" i="1" dirty="0" smtClean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; </a:t>
            </a:r>
            <a:r>
              <a:rPr lang="en-US" sz="2400" i="1" dirty="0" smtClean="0">
                <a:solidFill>
                  <a:schemeClr val="bg1"/>
                </a:solidFill>
              </a:rPr>
              <a:t>I</a:t>
            </a:r>
            <a:r>
              <a:rPr lang="en-US" sz="2400" dirty="0" smtClean="0">
                <a:solidFill>
                  <a:schemeClr val="bg1"/>
                </a:solidFill>
              </a:rPr>
              <a:t> is the identity matrix and </a:t>
            </a:r>
            <a:r>
              <a:rPr lang="en-US" sz="2400" i="1" dirty="0" smtClean="0">
                <a:solidFill>
                  <a:schemeClr val="bg1"/>
                </a:solidFill>
              </a:rPr>
              <a:t>D</a:t>
            </a:r>
            <a:r>
              <a:rPr lang="en-US" sz="2400" dirty="0" smtClean="0">
                <a:solidFill>
                  <a:schemeClr val="bg1"/>
                </a:solidFill>
              </a:rPr>
              <a:t> is defined </a:t>
            </a:r>
            <a:r>
              <a:rPr lang="en-US" sz="2400" i="1" dirty="0" err="1" smtClean="0">
                <a:solidFill>
                  <a:schemeClr val="bg1"/>
                </a:solidFill>
                <a:latin typeface="Calibri" pitchFamily="34" charset="0"/>
              </a:rPr>
              <a:t>D</a:t>
            </a:r>
            <a:r>
              <a:rPr lang="en-US" sz="2400" i="1" baseline="-25000" dirty="0" err="1" smtClean="0">
                <a:solidFill>
                  <a:schemeClr val="bg1"/>
                </a:solidFill>
                <a:latin typeface="Calibri" pitchFamily="34" charset="0"/>
              </a:rPr>
              <a:t>ii</a:t>
            </a:r>
            <a:r>
              <a:rPr lang="en-US" sz="2400" i="1" dirty="0" smtClean="0">
                <a:solidFill>
                  <a:schemeClr val="bg1"/>
                </a:solidFill>
                <a:latin typeface="Calibri" pitchFamily="34" charset="0"/>
              </a:rPr>
              <a:t>=</a:t>
            </a:r>
            <a:r>
              <a:rPr lang="el-GR" sz="2400" i="1" dirty="0" smtClean="0">
                <a:solidFill>
                  <a:schemeClr val="bg1"/>
                </a:solidFill>
                <a:latin typeface="Calibri" pitchFamily="34" charset="0"/>
              </a:rPr>
              <a:t>Σ</a:t>
            </a:r>
            <a:r>
              <a:rPr lang="en-US" sz="2400" i="1" baseline="-25000" dirty="0" smtClean="0">
                <a:solidFill>
                  <a:schemeClr val="bg1"/>
                </a:solidFill>
                <a:latin typeface="Calibri" pitchFamily="34" charset="0"/>
              </a:rPr>
              <a:t>j </a:t>
            </a:r>
            <a:r>
              <a:rPr lang="en-US" sz="2400" i="1" dirty="0" err="1" smtClean="0">
                <a:solidFill>
                  <a:schemeClr val="bg1"/>
                </a:solidFill>
                <a:latin typeface="Calibri" pitchFamily="34" charset="0"/>
              </a:rPr>
              <a:t>A</a:t>
            </a:r>
            <a:r>
              <a:rPr lang="en-US" sz="2400" i="1" baseline="-25000" dirty="0" err="1" smtClean="0">
                <a:solidFill>
                  <a:schemeClr val="bg1"/>
                </a:solidFill>
                <a:latin typeface="Calibri" pitchFamily="34" charset="0"/>
              </a:rPr>
              <a:t>ij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7" name="Picture 3" descr="C:\Documents and Settings\frank\Desktop\Submissions\2010ICML\figures\squiggles-ncut-ev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8" name="Picture 4" descr="C:\Documents and Settings\frank\Desktop\Submissions\2010ICML\figures\3blobs-ncut-ev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9" name="Picture 5" descr="C:\Documents and Settings\frank\Desktop\Submissions\2010ICML\figures\3blobs-ncut-ev3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1" name="Picture 7" descr="C:\Documents and Settings\frank\Desktop\Submissions\2010ICML\figures\squiggles-ncut-ev3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745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04801" y="1600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normalized cut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81399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435025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3657601" y="3048794"/>
            <a:ext cx="369332" cy="1676400"/>
            <a:chOff x="3657601" y="3048794"/>
            <a:chExt cx="369332" cy="1676400"/>
          </a:xfrm>
        </p:grpSpPr>
        <p:sp>
          <p:nvSpPr>
            <p:cNvPr id="15" name="TextBox 14"/>
            <p:cNvSpPr txBox="1"/>
            <p:nvPr/>
          </p:nvSpPr>
          <p:spPr>
            <a:xfrm rot="16200000">
              <a:off x="3492748" y="3739841"/>
              <a:ext cx="699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value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3124200" y="3886200"/>
              <a:ext cx="1676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114006" y="4746702"/>
            <a:ext cx="1829594" cy="369332"/>
            <a:chOff x="4114006" y="4746702"/>
            <a:chExt cx="1829594" cy="369332"/>
          </a:xfrm>
        </p:grpSpPr>
        <p:cxnSp>
          <p:nvCxnSpPr>
            <p:cNvPr id="21" name="Straight Arrow Connector 20"/>
            <p:cNvCxnSpPr/>
            <p:nvPr/>
          </p:nvCxnSpPr>
          <p:spPr>
            <a:xfrm rot="10800000" flipV="1">
              <a:off x="4114006" y="4799805"/>
              <a:ext cx="1829594" cy="79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28742" y="4746702"/>
              <a:ext cx="705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index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547738" y="2397212"/>
            <a:ext cx="2512734" cy="574588"/>
            <a:chOff x="5547738" y="2397212"/>
            <a:chExt cx="2512734" cy="574588"/>
          </a:xfrm>
        </p:grpSpPr>
        <p:sp>
          <p:nvSpPr>
            <p:cNvPr id="24" name="Left Brace 23"/>
            <p:cNvSpPr/>
            <p:nvPr/>
          </p:nvSpPr>
          <p:spPr>
            <a:xfrm rot="5400000">
              <a:off x="6401730" y="2667930"/>
              <a:ext cx="228600" cy="379140"/>
            </a:xfrm>
            <a:prstGeom prst="leftBrace">
              <a:avLst>
                <a:gd name="adj1" fmla="val 8333"/>
                <a:gd name="adj2" fmla="val 48374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71064" y="240123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1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6" name="Left Brace 25"/>
            <p:cNvSpPr/>
            <p:nvPr/>
          </p:nvSpPr>
          <p:spPr>
            <a:xfrm rot="5400000">
              <a:off x="6867291" y="2663283"/>
              <a:ext cx="236034" cy="381000"/>
            </a:xfrm>
            <a:prstGeom prst="leftBrace">
              <a:avLst>
                <a:gd name="adj1" fmla="val 8333"/>
                <a:gd name="adj2" fmla="val 48374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33838" y="2397212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2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28" name="Left Brace 27"/>
            <p:cNvSpPr/>
            <p:nvPr/>
          </p:nvSpPr>
          <p:spPr>
            <a:xfrm rot="5400000">
              <a:off x="7547666" y="2458994"/>
              <a:ext cx="241310" cy="784302"/>
            </a:xfrm>
            <a:prstGeom prst="leftBrace">
              <a:avLst>
                <a:gd name="adj1" fmla="val 8333"/>
                <a:gd name="adj2" fmla="val 48374"/>
              </a:avLst>
            </a:prstGeom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28932" y="2399370"/>
              <a:ext cx="3851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3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547738" y="2399370"/>
              <a:ext cx="80182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accent3">
                      <a:lumMod val="75000"/>
                    </a:schemeClr>
                  </a:solidFill>
                </a:rPr>
                <a:t>cluster </a:t>
              </a:r>
              <a:endParaRPr lang="en-US" sz="16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457200" y="2971800"/>
            <a:ext cx="838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/>
              <a:t>clustering  space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/>
              <a:t>A typical spectral clustering algorithm: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Choose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similarity function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Derive </a:t>
            </a:r>
            <a:r>
              <a:rPr lang="en-US" sz="2400" dirty="0" smtClean="0"/>
              <a:t>affinity </a:t>
            </a:r>
            <a:r>
              <a:rPr lang="en-US" sz="2400" dirty="0"/>
              <a:t>matrix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from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dirty="0" smtClean="0"/>
              <a:t>, transform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/>
              <a:t>to </a:t>
            </a:r>
            <a:r>
              <a:rPr lang="en-US" sz="2400" dirty="0" smtClean="0"/>
              <a:t>a (normalized) </a:t>
            </a:r>
            <a:r>
              <a:rPr lang="en-US" sz="2400" dirty="0"/>
              <a:t>Laplacian matrix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endParaRPr lang="en-US" sz="2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Find eigenvectors and corresponding eigenvalues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Pick </a:t>
            </a:r>
            <a:r>
              <a:rPr lang="en-US" sz="2400" dirty="0"/>
              <a:t>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eigenvectors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/>
              <a:t>with the smallest corresponding eigenvalues as “significant” eigenvectors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Project the data points onto the space spanned by these 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Run </a:t>
            </a:r>
            <a:r>
              <a:rPr lang="en-US" sz="2400" i="1" dirty="0"/>
              <a:t>k</a:t>
            </a:r>
            <a:r>
              <a:rPr lang="en-US" sz="2400" dirty="0"/>
              <a:t>-means on the projected data points</a:t>
            </a:r>
          </a:p>
          <a:p>
            <a:endParaRPr lang="en-US" sz="2800" i="1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Spectral Clustering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Normalized Cut algorithm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(Shi &amp;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</a:rPr>
              <a:t>Malik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</a:rPr>
              <a:t> 2000)</a:t>
            </a:r>
            <a:r>
              <a:rPr lang="en-US" sz="2800" dirty="0" smtClean="0"/>
              <a:t>:</a:t>
            </a: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Choose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similarity function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Derive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from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let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W=I-D</a:t>
            </a:r>
            <a:r>
              <a:rPr lang="en-US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-1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, where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is the identity matrix and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is a diagonal square matrix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D</a:t>
            </a:r>
            <a:r>
              <a:rPr lang="en-US" sz="24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ii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=</a:t>
            </a:r>
            <a:r>
              <a:rPr lang="el-GR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Σ</a:t>
            </a:r>
            <a:r>
              <a:rPr lang="en-US" sz="2400" i="1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j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A</a:t>
            </a:r>
            <a:r>
              <a:rPr lang="en-US" sz="2400" i="1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</a:rPr>
              <a:t>ij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Find eigenvectors and corresponding eigenvalues of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endParaRPr lang="en-US" sz="24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Pick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eigenvectors of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400" i="1" dirty="0">
                <a:solidFill>
                  <a:srgbClr val="0066FF"/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with the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400" i="1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to</a:t>
            </a: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r>
              <a:rPr lang="en-US" sz="2400" i="1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smallest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corresponding eigenvalues as “significant” eigenvectors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Project the data points onto the space spanned by these vectors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Run </a:t>
            </a:r>
            <a:r>
              <a:rPr lang="en-US" sz="2400" i="1" dirty="0"/>
              <a:t>k</a:t>
            </a:r>
            <a:r>
              <a:rPr lang="en-US" sz="2400" dirty="0"/>
              <a:t>-means on the projected data points</a:t>
            </a:r>
          </a:p>
          <a:p>
            <a:endParaRPr lang="en-US" sz="2800" i="1" dirty="0"/>
          </a:p>
          <a:p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89450" y="3346450"/>
          <a:ext cx="165100" cy="165100"/>
        </p:xfrm>
        <a:graphic>
          <a:graphicData uri="http://schemas.openxmlformats.org/presentationml/2006/ole">
            <p:oleObj spid="_x0000_s72706" name="Equation" r:id="rId3" imgW="164880" imgH="164880" progId="Equation.3">
              <p:embed/>
            </p:oleObj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096000" y="5029200"/>
            <a:ext cx="2895600" cy="1600200"/>
          </a:xfrm>
          <a:prstGeom prst="wedgeRoundRectCallout">
            <a:avLst>
              <a:gd name="adj1" fmla="val -129381"/>
              <a:gd name="adj2" fmla="val -12730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Finding eigenvectors and eigenvalues of a matrix is very slow in general: </a:t>
            </a:r>
            <a:r>
              <a:rPr lang="en-US" sz="2400" i="1" dirty="0" smtClean="0">
                <a:solidFill>
                  <a:schemeClr val="bg1"/>
                </a:solidFill>
              </a:rPr>
              <a:t>O(n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3</a:t>
            </a:r>
            <a:r>
              <a:rPr lang="en-US" sz="2400" i="1" dirty="0" smtClean="0">
                <a:solidFill>
                  <a:schemeClr val="bg1"/>
                </a:solidFill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5372100"/>
            <a:ext cx="4343400" cy="1295400"/>
          </a:xfrm>
          <a:prstGeom prst="wedgeRoundRectCallout">
            <a:avLst>
              <a:gd name="adj1" fmla="val 83120"/>
              <a:gd name="adj2" fmla="val 1639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Can we find a similar low-dimensional embedding for clustering without eigenvectors?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Problem with Text Data</a:t>
            </a:r>
          </a:p>
          <a:p>
            <a:r>
              <a:rPr lang="en-US" dirty="0" smtClean="0"/>
              <a:t>Power Iteration Clustering (PIC)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Spectral Clustering</a:t>
            </a:r>
          </a:p>
          <a:p>
            <a:pPr lvl="1"/>
            <a:r>
              <a:rPr lang="en-US" dirty="0" smtClean="0"/>
              <a:t>The Power Iteration</a:t>
            </a:r>
          </a:p>
          <a:p>
            <a:pPr lvl="1"/>
            <a:r>
              <a:rPr lang="en-US" dirty="0" smtClean="0"/>
              <a:t>Power Iteration Clustering</a:t>
            </a:r>
          </a:p>
          <a:p>
            <a:r>
              <a:rPr lang="en-US" dirty="0" smtClean="0"/>
              <a:t>Path Folding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37338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Power Iteration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Or the power method, is a simple iterative method for finding the dominant eigenvector of a matrix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29000" y="3124200"/>
          <a:ext cx="2209800" cy="609600"/>
        </p:xfrm>
        <a:graphic>
          <a:graphicData uri="http://schemas.openxmlformats.org/presentationml/2006/ole">
            <p:oleObj spid="_x0000_s2050" name="Equation" r:id="rId3" imgW="736560" imgH="203040" progId="Equation.3">
              <p:embed/>
            </p:oleObj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4876800" y="4724400"/>
            <a:ext cx="1447800" cy="1600200"/>
          </a:xfrm>
          <a:prstGeom prst="wedgeRoundRectCallout">
            <a:avLst>
              <a:gd name="adj1" fmla="val -35416"/>
              <a:gd name="adj2" fmla="val -1156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W </a:t>
            </a:r>
            <a:r>
              <a:rPr lang="en-US" sz="2400" dirty="0" smtClean="0"/>
              <a:t>: a square matrix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934200" y="2438400"/>
            <a:ext cx="1905000" cy="1295400"/>
          </a:xfrm>
          <a:prstGeom prst="wedgeRoundRectCallout">
            <a:avLst>
              <a:gd name="adj1" fmla="val -115606"/>
              <a:gd name="adj2" fmla="val 27262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2400" i="1" dirty="0" err="1" smtClean="0">
                <a:solidFill>
                  <a:schemeClr val="bg1"/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 : the vector at iteration </a:t>
            </a:r>
            <a:r>
              <a:rPr lang="en-US" sz="2400" i="1" dirty="0" smtClean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;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34200" y="4343400"/>
            <a:ext cx="1905000" cy="1524000"/>
          </a:xfrm>
          <a:prstGeom prst="wedgeRoundRectCallout">
            <a:avLst>
              <a:gd name="adj1" fmla="val 18436"/>
              <a:gd name="adj2" fmla="val -9900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v</a:t>
            </a:r>
            <a:r>
              <a:rPr lang="en-US" sz="2400" i="1" baseline="30000" dirty="0" smtClean="0">
                <a:solidFill>
                  <a:schemeClr val="bg1"/>
                </a:solidFill>
              </a:rPr>
              <a:t>0</a:t>
            </a:r>
            <a:r>
              <a:rPr lang="en-US" sz="2400" dirty="0" smtClean="0">
                <a:solidFill>
                  <a:schemeClr val="bg1"/>
                </a:solidFill>
              </a:rPr>
              <a:t> typically a random vector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371600" y="4724400"/>
            <a:ext cx="3276600" cy="1600200"/>
          </a:xfrm>
          <a:prstGeom prst="wedgeRoundRectCallout">
            <a:avLst>
              <a:gd name="adj1" fmla="val 49905"/>
              <a:gd name="adj2" fmla="val -11030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c</a:t>
            </a:r>
            <a:r>
              <a:rPr lang="en-US" sz="2400" dirty="0" smtClean="0">
                <a:solidFill>
                  <a:schemeClr val="bg1"/>
                </a:solidFill>
              </a:rPr>
              <a:t> : a normalizing constant to keep </a:t>
            </a:r>
            <a:r>
              <a:rPr lang="en-US" sz="2400" i="1" dirty="0" err="1" smtClean="0">
                <a:solidFill>
                  <a:schemeClr val="bg1"/>
                </a:solidFill>
              </a:rPr>
              <a:t>v</a:t>
            </a:r>
            <a:r>
              <a:rPr lang="en-US" sz="2400" i="1" baseline="30000" dirty="0" err="1" smtClean="0">
                <a:solidFill>
                  <a:schemeClr val="bg1"/>
                </a:solidFill>
              </a:rPr>
              <a:t>t</a:t>
            </a:r>
            <a:r>
              <a:rPr lang="en-US" sz="2400" dirty="0" smtClean="0">
                <a:solidFill>
                  <a:schemeClr val="bg1"/>
                </a:solidFill>
              </a:rPr>
              <a:t> from getting too large or too small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2438400"/>
            <a:ext cx="2667000" cy="1752600"/>
          </a:xfrm>
          <a:prstGeom prst="wedgeRoundRectCallout">
            <a:avLst>
              <a:gd name="adj1" fmla="val 68061"/>
              <a:gd name="adj2" fmla="val 124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Typically converges quickly; fairly efficient if </a:t>
            </a:r>
            <a:r>
              <a:rPr lang="en-US" sz="2400" i="1" dirty="0" smtClean="0">
                <a:solidFill>
                  <a:schemeClr val="bg1"/>
                </a:solidFill>
              </a:rPr>
              <a:t>W</a:t>
            </a:r>
            <a:r>
              <a:rPr lang="en-US" sz="2400" dirty="0" smtClean="0">
                <a:solidFill>
                  <a:schemeClr val="bg1"/>
                </a:solidFill>
              </a:rPr>
              <a:t> is a sparse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Preview</a:t>
            </a:r>
          </a:p>
          <a:p>
            <a:r>
              <a:rPr lang="en-US" dirty="0" smtClean="0"/>
              <a:t>The Problem with Text Data</a:t>
            </a:r>
          </a:p>
          <a:p>
            <a:r>
              <a:rPr lang="en-US" dirty="0" smtClean="0"/>
              <a:t>Power Iteration Clustering (PIC)</a:t>
            </a:r>
          </a:p>
          <a:p>
            <a:pPr lvl="1"/>
            <a:r>
              <a:rPr lang="en-US" dirty="0" smtClean="0"/>
              <a:t>Spectral Clustering</a:t>
            </a:r>
          </a:p>
          <a:p>
            <a:pPr lvl="1"/>
            <a:r>
              <a:rPr lang="en-US" dirty="0" smtClean="0"/>
              <a:t>The Power Iteration</a:t>
            </a:r>
          </a:p>
          <a:p>
            <a:pPr lvl="1"/>
            <a:r>
              <a:rPr lang="en-US" dirty="0" smtClean="0"/>
              <a:t>Power Iteration Clustering</a:t>
            </a:r>
          </a:p>
          <a:p>
            <a:r>
              <a:rPr lang="en-US" dirty="0" smtClean="0"/>
              <a:t>Path Folding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Iteration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Or the power method, is a simple iterative method for finding the dominant eigenvector of a matrix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29000" y="3124200"/>
          <a:ext cx="2209800" cy="609600"/>
        </p:xfrm>
        <a:graphic>
          <a:graphicData uri="http://schemas.openxmlformats.org/presentationml/2006/ole">
            <p:oleObj spid="_x0000_s112642" name="Equation" r:id="rId3" imgW="736560" imgH="203040" progId="Equation.3">
              <p:embed/>
            </p:oleObj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2286000" y="4648200"/>
            <a:ext cx="4648200" cy="1600200"/>
          </a:xfrm>
          <a:prstGeom prst="wedgeRoundRectCallout">
            <a:avLst>
              <a:gd name="adj1" fmla="val 9660"/>
              <a:gd name="adj2" fmla="val -10714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What if we let </a:t>
            </a:r>
            <a:r>
              <a:rPr lang="en-US" sz="2800" i="1" dirty="0" smtClean="0">
                <a:solidFill>
                  <a:schemeClr val="bg1"/>
                </a:solidFill>
              </a:rPr>
              <a:t>W=D</a:t>
            </a:r>
            <a:r>
              <a:rPr lang="en-US" sz="2800" i="1" baseline="30000" dirty="0" smtClean="0">
                <a:solidFill>
                  <a:schemeClr val="bg1"/>
                </a:solidFill>
              </a:rPr>
              <a:t>-1</a:t>
            </a:r>
            <a:r>
              <a:rPr lang="en-US" sz="2800" i="1" dirty="0" smtClean="0">
                <a:solidFill>
                  <a:schemeClr val="bg1"/>
                </a:solidFill>
              </a:rPr>
              <a:t>A </a:t>
            </a:r>
            <a:r>
              <a:rPr lang="en-US" sz="2800" dirty="0" smtClean="0">
                <a:solidFill>
                  <a:schemeClr val="bg1"/>
                </a:solidFill>
              </a:rPr>
              <a:t>(similar to Normalized Cut)?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Iteration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81200"/>
          </a:xfr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It turns out that, if there is some underlying cluster in the data, PI will </a:t>
            </a:r>
            <a:r>
              <a:rPr lang="en-US" sz="2800" i="1" u="sng" dirty="0">
                <a:solidFill>
                  <a:schemeClr val="bg1"/>
                </a:solidFill>
              </a:rPr>
              <a:t>quickly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converge </a:t>
            </a:r>
            <a:r>
              <a:rPr lang="en-US" sz="2800" i="1" u="sng" dirty="0" smtClean="0">
                <a:solidFill>
                  <a:schemeClr val="bg1"/>
                </a:solidFill>
              </a:rPr>
              <a:t>locally </a:t>
            </a:r>
            <a:r>
              <a:rPr lang="en-US" sz="2800" i="1" dirty="0" smtClean="0">
                <a:solidFill>
                  <a:schemeClr val="bg1"/>
                </a:solidFill>
              </a:rPr>
              <a:t>within clusters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</a:rPr>
              <a:t>then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i="1" u="sng" dirty="0">
                <a:solidFill>
                  <a:schemeClr val="bg1"/>
                </a:solidFill>
              </a:rPr>
              <a:t>slowly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  <a:r>
              <a:rPr lang="en-US" sz="2800" i="1" u="sng" dirty="0" smtClean="0">
                <a:solidFill>
                  <a:schemeClr val="bg1"/>
                </a:solidFill>
              </a:rPr>
              <a:t>converge globally</a:t>
            </a:r>
            <a:r>
              <a:rPr lang="en-US" sz="2800" i="1" dirty="0" smtClean="0">
                <a:solidFill>
                  <a:schemeClr val="bg1"/>
                </a:solidFill>
              </a:rPr>
              <a:t> to </a:t>
            </a:r>
            <a:r>
              <a:rPr lang="en-US" sz="2800" i="1" dirty="0">
                <a:solidFill>
                  <a:schemeClr val="bg1"/>
                </a:solidFill>
              </a:rPr>
              <a:t>a constant vector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3886201"/>
            <a:ext cx="8229600" cy="1981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locally converged vector, which is a linear combination of the top eigenvectors, will be nearly </a:t>
            </a:r>
            <a:r>
              <a:rPr kumimoji="0" lang="en-US" sz="28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piece-wise constant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each piece corresponding to a cluster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Iteration</a:t>
            </a:r>
            <a:endParaRPr lang="en-US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8686800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8610601" y="4267200"/>
            <a:ext cx="369332" cy="1676400"/>
            <a:chOff x="8610601" y="4267200"/>
            <a:chExt cx="369332" cy="1676400"/>
          </a:xfrm>
        </p:grpSpPr>
        <p:sp>
          <p:nvSpPr>
            <p:cNvPr id="8" name="TextBox 7"/>
            <p:cNvSpPr txBox="1"/>
            <p:nvPr/>
          </p:nvSpPr>
          <p:spPr>
            <a:xfrm rot="16200000">
              <a:off x="8351876" y="4958247"/>
              <a:ext cx="8867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smaller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8077198" y="5104606"/>
              <a:ext cx="1676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981201" y="2209800"/>
            <a:ext cx="369332" cy="1676400"/>
            <a:chOff x="1981201" y="2209800"/>
            <a:chExt cx="369332" cy="1676400"/>
          </a:xfrm>
        </p:grpSpPr>
        <p:sp>
          <p:nvSpPr>
            <p:cNvPr id="10" name="TextBox 9"/>
            <p:cNvSpPr txBox="1"/>
            <p:nvPr/>
          </p:nvSpPr>
          <p:spPr>
            <a:xfrm rot="16200000">
              <a:off x="1797208" y="2900847"/>
              <a:ext cx="7373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larger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1447798" y="3047206"/>
              <a:ext cx="1676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2971800" y="1219200"/>
            <a:ext cx="5029200" cy="2362199"/>
            <a:chOff x="2971800" y="1219200"/>
            <a:chExt cx="5029200" cy="2362199"/>
          </a:xfrm>
        </p:grpSpPr>
        <p:sp>
          <p:nvSpPr>
            <p:cNvPr id="12" name="TextBox 11"/>
            <p:cNvSpPr txBox="1"/>
            <p:nvPr/>
          </p:nvSpPr>
          <p:spPr>
            <a:xfrm>
              <a:off x="2971800" y="1219200"/>
              <a:ext cx="5029200" cy="646331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round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colors correspond to what k-means would “think” to be clusters in this one-dimension embedding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2" idx="2"/>
            </p:cNvCxnSpPr>
            <p:nvPr/>
          </p:nvCxnSpPr>
          <p:spPr>
            <a:xfrm rot="5400000">
              <a:off x="5009465" y="1809066"/>
              <a:ext cx="420471" cy="5334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2" idx="2"/>
            </p:cNvCxnSpPr>
            <p:nvPr/>
          </p:nvCxnSpPr>
          <p:spPr>
            <a:xfrm rot="5400000">
              <a:off x="4895166" y="2456765"/>
              <a:ext cx="1182469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2" idx="2"/>
            </p:cNvCxnSpPr>
            <p:nvPr/>
          </p:nvCxnSpPr>
          <p:spPr>
            <a:xfrm rot="16200000" flipH="1">
              <a:off x="4857066" y="2494865"/>
              <a:ext cx="1715869" cy="45720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Problem with Text Data</a:t>
            </a:r>
          </a:p>
          <a:p>
            <a:r>
              <a:rPr lang="en-US" dirty="0" smtClean="0"/>
              <a:t>Power Iteration Clustering (PIC)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Spectral Clustering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Power Iteration</a:t>
            </a:r>
          </a:p>
          <a:p>
            <a:pPr lvl="1"/>
            <a:r>
              <a:rPr lang="en-US" dirty="0" smtClean="0"/>
              <a:t>Power Iteration Clustering</a:t>
            </a:r>
          </a:p>
          <a:p>
            <a:r>
              <a:rPr lang="en-US" dirty="0" smtClean="0"/>
              <a:t>Path Folding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41148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Iteration Clustering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438400"/>
          </a:xfr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chemeClr val="bg1"/>
                </a:solidFill>
              </a:rPr>
              <a:t>The 2</a:t>
            </a:r>
            <a:r>
              <a:rPr lang="en-US" i="1" baseline="30000" dirty="0" smtClean="0">
                <a:solidFill>
                  <a:schemeClr val="bg1"/>
                </a:solidFill>
              </a:rPr>
              <a:t>nd</a:t>
            </a:r>
            <a:r>
              <a:rPr lang="en-US" i="1" dirty="0" smtClean="0">
                <a:solidFill>
                  <a:schemeClr val="bg1"/>
                </a:solidFill>
              </a:rPr>
              <a:t> to </a:t>
            </a:r>
            <a:r>
              <a:rPr lang="en-US" i="1" dirty="0" err="1" smtClean="0">
                <a:solidFill>
                  <a:schemeClr val="bg1"/>
                </a:solidFill>
              </a:rPr>
              <a:t>k</a:t>
            </a:r>
            <a:r>
              <a:rPr lang="en-US" i="1" baseline="30000" dirty="0" err="1" smtClean="0">
                <a:solidFill>
                  <a:schemeClr val="bg1"/>
                </a:solidFill>
              </a:rPr>
              <a:t>th</a:t>
            </a:r>
            <a:r>
              <a:rPr lang="en-US" i="1" dirty="0" smtClean="0">
                <a:solidFill>
                  <a:schemeClr val="bg1"/>
                </a:solidFill>
              </a:rPr>
              <a:t> </a:t>
            </a:r>
            <a:r>
              <a:rPr lang="en-US" i="1" dirty="0">
                <a:solidFill>
                  <a:schemeClr val="bg1"/>
                </a:solidFill>
              </a:rPr>
              <a:t>eigenvectors of </a:t>
            </a:r>
            <a:r>
              <a:rPr lang="en-US" i="1" dirty="0" smtClean="0">
                <a:solidFill>
                  <a:schemeClr val="bg1"/>
                </a:solidFill>
              </a:rPr>
              <a:t>W=D</a:t>
            </a:r>
            <a:r>
              <a:rPr lang="en-US" i="1" baseline="30000" dirty="0" smtClean="0">
                <a:solidFill>
                  <a:schemeClr val="bg1"/>
                </a:solidFill>
              </a:rPr>
              <a:t>-1</a:t>
            </a:r>
            <a:r>
              <a:rPr lang="en-US" i="1" dirty="0" smtClean="0">
                <a:solidFill>
                  <a:schemeClr val="bg1"/>
                </a:solidFill>
              </a:rPr>
              <a:t>A </a:t>
            </a:r>
            <a:r>
              <a:rPr lang="en-US" i="1" dirty="0">
                <a:solidFill>
                  <a:schemeClr val="bg1"/>
                </a:solidFill>
              </a:rPr>
              <a:t>are roughly piece-wise </a:t>
            </a:r>
            <a:r>
              <a:rPr lang="en-US" i="1" dirty="0" smtClean="0">
                <a:solidFill>
                  <a:schemeClr val="bg1"/>
                </a:solidFill>
              </a:rPr>
              <a:t>constant with respect to the underlying clusters, each separating a cluster from the rest of the data </a:t>
            </a: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 err="1" smtClean="0">
                <a:solidFill>
                  <a:schemeClr val="bg2"/>
                </a:solidFill>
              </a:rPr>
              <a:t>Meila</a:t>
            </a:r>
            <a:r>
              <a:rPr lang="en-US" dirty="0" smtClean="0">
                <a:solidFill>
                  <a:schemeClr val="bg2"/>
                </a:solidFill>
              </a:rPr>
              <a:t> &amp; Shi 2001)</a:t>
            </a:r>
            <a:endParaRPr lang="en-US" i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4343400"/>
            <a:ext cx="8229600" cy="12954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linear combination of piece-wise constant vectors is also piece-wise constant!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21920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21920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7" name="Picture 3" descr="C:\Documents and Settings\frank\Desktop\Submissions\2010ICML\figures\squiggles-ncut-ev2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6745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8" name="Picture 4" descr="C:\Documents and Settings\frank\Desktop\Submissions\2010ICML\figures\3blobs-ncut-ev2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06895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49" name="Picture 5" descr="C:\Documents and Settings\frank\Desktop\Submissions\2010ICML\figures\3blobs-ncut-ev3.ep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260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67175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1" name="Picture 7" descr="C:\Documents and Settings\frank\Desktop\Submissions\2010ICML\figures\squiggles-ncut-ev3.ep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67450" y="507111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04801" y="16002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normalized cut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3581399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5435025"/>
            <a:ext cx="1186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smallest eigenvector </a:t>
            </a:r>
            <a:endParaRPr lang="en-US" sz="1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3657601" y="3048794"/>
            <a:ext cx="2285999" cy="2067240"/>
            <a:chOff x="3657601" y="3048794"/>
            <a:chExt cx="2285999" cy="2067240"/>
          </a:xfrm>
        </p:grpSpPr>
        <p:sp>
          <p:nvSpPr>
            <p:cNvPr id="15" name="TextBox 14"/>
            <p:cNvSpPr txBox="1"/>
            <p:nvPr/>
          </p:nvSpPr>
          <p:spPr>
            <a:xfrm rot="16200000">
              <a:off x="3492748" y="3739841"/>
              <a:ext cx="699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value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5400000">
              <a:off x="3124200" y="3886200"/>
              <a:ext cx="1676400" cy="1588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114006" y="4799805"/>
              <a:ext cx="1829594" cy="794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628742" y="4746702"/>
              <a:ext cx="705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accent6">
                      <a:lumMod val="75000"/>
                    </a:schemeClr>
                  </a:solidFill>
                </a:rPr>
                <a:t>index</a:t>
              </a:r>
              <a:endParaRPr 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4" name="Left Brace 23"/>
          <p:cNvSpPr/>
          <p:nvPr/>
        </p:nvSpPr>
        <p:spPr>
          <a:xfrm rot="5400000">
            <a:off x="6401730" y="2667930"/>
            <a:ext cx="228600" cy="37914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71064" y="240123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Left Brace 25"/>
          <p:cNvSpPr/>
          <p:nvPr/>
        </p:nvSpPr>
        <p:spPr>
          <a:xfrm rot="5400000">
            <a:off x="6867291" y="2663283"/>
            <a:ext cx="236034" cy="381000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33838" y="239721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Left Brace 27"/>
          <p:cNvSpPr/>
          <p:nvPr/>
        </p:nvSpPr>
        <p:spPr>
          <a:xfrm rot="5400000">
            <a:off x="7547666" y="2458994"/>
            <a:ext cx="241310" cy="784302"/>
          </a:xfrm>
          <a:prstGeom prst="leftBrace">
            <a:avLst>
              <a:gd name="adj1" fmla="val 8333"/>
              <a:gd name="adj2" fmla="val 48374"/>
            </a:avLst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528932" y="2399370"/>
            <a:ext cx="385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547738" y="2399370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cluster 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457200" y="2971800"/>
            <a:ext cx="8382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/>
              <a:t>clustering  space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6146" name="Picture 2" descr="C:\Documents and Settings\frank\Desktop\Submissions\2010ICML\figures\3circles-ncut-ev2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850" y="1771650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6150" name="Picture 6" descr="C:\Documents and Settings\frank\Desktop\Submissions\2010ICML\figures\3circles-ncut-ev3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6850" y="3773805"/>
            <a:ext cx="1885950" cy="1634490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228409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a·</a:t>
            </a:r>
            <a:endParaRPr lang="en-US" sz="28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199275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b·</a:t>
            </a:r>
            <a:endParaRPr lang="en-US" sz="28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77150" y="327469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+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496350" y="42672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=</a:t>
            </a:r>
            <a:endParaRPr lang="en-US" sz="3200" dirty="0"/>
          </a:p>
        </p:txBody>
      </p:sp>
      <p:pic>
        <p:nvPicPr>
          <p:cNvPr id="13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15" name="Up Arrow 14"/>
          <p:cNvSpPr/>
          <p:nvPr/>
        </p:nvSpPr>
        <p:spPr>
          <a:xfrm>
            <a:off x="4876800" y="3352800"/>
            <a:ext cx="2286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pic>
        <p:nvPicPr>
          <p:cNvPr id="5122" name="Picture 2" descr="C:\Documents and Settings\frank\Desktop\Submissions\2010ICML\figures\3blobs-ncut-result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3" name="Picture 3" descr="C:\Documents and Settings\frank\Desktop\Submissions\2010ICML\figures\3circles-ncut-result.e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1870710"/>
            <a:ext cx="1885950" cy="1634490"/>
          </a:xfrm>
          <a:prstGeom prst="rect">
            <a:avLst/>
          </a:prstGeom>
          <a:noFill/>
        </p:spPr>
      </p:pic>
      <p:pic>
        <p:nvPicPr>
          <p:cNvPr id="5124" name="Picture 4" descr="C:\Documents and Settings\frank\Desktop\Submissions\2010ICML\figures\squiggles-ncut-result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7450" y="1870710"/>
            <a:ext cx="1885950" cy="163449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4801" y="2387025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dataset and PIC results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1" y="4248090"/>
            <a:ext cx="38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</a:t>
            </a:r>
            <a:r>
              <a:rPr lang="en-US" sz="2000" baseline="30000" dirty="0" err="1" smtClean="0"/>
              <a:t>t</a:t>
            </a:r>
            <a:endParaRPr lang="en-US" sz="2000" baseline="30000" dirty="0"/>
          </a:p>
        </p:txBody>
      </p:sp>
      <p:pic>
        <p:nvPicPr>
          <p:cNvPr id="18434" name="Picture 2" descr="C:\Documents and Settings\frank\Desktop\Submissions\2010ICML\figures\3blobs-pic-v1.e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5" name="Picture 3" descr="C:\Documents and Settings\frank\Desktop\Submissions\2010ICML\figures\3circles-pic-v1.e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0025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pic>
        <p:nvPicPr>
          <p:cNvPr id="18436" name="Picture 4" descr="C:\Documents and Settings\frank\Desktop\Submissions\2010ICML\figures\squiggles-pic-v1.ep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67450" y="3775710"/>
            <a:ext cx="1885950" cy="1634490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1905000" y="5410200"/>
            <a:ext cx="5867400" cy="12192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smtClean="0"/>
              <a:t>we just need the clusters to be </a:t>
            </a:r>
            <a:r>
              <a:rPr lang="en-US" sz="2800" i="1" u="sng" dirty="0" smtClean="0"/>
              <a:t>separated</a:t>
            </a:r>
            <a:r>
              <a:rPr lang="en-US" sz="2800" i="1" dirty="0" smtClean="0"/>
              <a:t> in some space.</a:t>
            </a:r>
            <a:endParaRPr lang="en-US" sz="2800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1905000" y="3124200"/>
            <a:ext cx="5867400" cy="1905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idea: to do clustering, we may not need all the information in a spectral embedding (e.g., distance between clusters in a k-dimension eigenspace)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basic power iteration clustering (PIC)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876800" y="3581400"/>
            <a:ext cx="3962400" cy="1524000"/>
          </a:xfrm>
          <a:prstGeom prst="wedgeRoundRectCallout">
            <a:avLst>
              <a:gd name="adj1" fmla="val -83100"/>
              <a:gd name="adj2" fmla="val 440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 more details on power iteration clustering, like how to stop, please refer to Lin &amp; Cohen 2010 (ICML)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524000" y="1143000"/>
            <a:ext cx="5867400" cy="2209800"/>
          </a:xfrm>
          <a:prstGeom prst="wedgeRoundRectCallout">
            <a:avLst>
              <a:gd name="adj1" fmla="val -27131"/>
              <a:gd name="adj2" fmla="val 8409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Okay, we have a fast clustering method – but there’s the </a:t>
            </a:r>
            <a:r>
              <a:rPr lang="en-US" sz="2800" i="1" dirty="0" smtClean="0"/>
              <a:t>W</a:t>
            </a:r>
            <a:r>
              <a:rPr lang="en-US" sz="2800" dirty="0" smtClean="0"/>
              <a:t> that requires O(n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storage  space and construction and operation time!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Problem with Text Data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Iteration Clustering (PIC)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Spectral Clustering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Power Iteration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Iteration Clustering</a:t>
            </a:r>
          </a:p>
          <a:p>
            <a:r>
              <a:rPr lang="en-US" dirty="0" smtClean="0"/>
              <a:t>Path Folding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45720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Preview</a:t>
            </a:r>
          </a:p>
          <a:p>
            <a:r>
              <a:rPr lang="en-US" dirty="0" smtClean="0"/>
              <a:t>The Problem with Text Data</a:t>
            </a:r>
          </a:p>
          <a:p>
            <a:r>
              <a:rPr lang="en-US" dirty="0" smtClean="0"/>
              <a:t>Power Iteration Clustering (PIC)</a:t>
            </a:r>
          </a:p>
          <a:p>
            <a:pPr lvl="1"/>
            <a:r>
              <a:rPr lang="en-US" dirty="0" smtClean="0"/>
              <a:t>Spectral Clustering</a:t>
            </a:r>
          </a:p>
          <a:p>
            <a:pPr lvl="1"/>
            <a:r>
              <a:rPr lang="en-US" dirty="0" smtClean="0"/>
              <a:t>The Power Iteration</a:t>
            </a:r>
          </a:p>
          <a:p>
            <a:pPr lvl="1"/>
            <a:r>
              <a:rPr lang="en-US" dirty="0" smtClean="0"/>
              <a:t>Power Iteration Clustering</a:t>
            </a:r>
          </a:p>
          <a:p>
            <a:r>
              <a:rPr lang="en-US" dirty="0" smtClean="0"/>
              <a:t>Path Folding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19812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 basic power iteration clustering (PIC) algorithm: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2590800"/>
            <a:ext cx="7543800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Input:</a:t>
            </a:r>
            <a:r>
              <a:rPr lang="en-US" sz="2000" dirty="0" smtClean="0"/>
              <a:t> A row-normalized affinity matrix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r>
              <a:rPr lang="en-US" sz="2000" dirty="0" smtClean="0"/>
              <a:t> and the number of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r>
              <a:rPr lang="en-US" sz="2000" b="1" dirty="0" smtClean="0"/>
              <a:t>Output:</a:t>
            </a:r>
            <a:r>
              <a:rPr lang="en-US" sz="2000" dirty="0" smtClean="0"/>
              <a:t>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Pick an initial vector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/>
              <a:t>Repeat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Set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←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W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endParaRPr lang="en-US" sz="2000" baseline="30000" dirty="0" smtClean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>
                <a:latin typeface="Calibri"/>
              </a:rPr>
              <a:t>Set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← |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t+1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Increment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Stop when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–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δ</a:t>
            </a:r>
            <a:r>
              <a:rPr lang="en-US" sz="2000" baseline="30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t-1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|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≈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0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Calibri"/>
              </a:rPr>
              <a:t>Use </a:t>
            </a:r>
            <a:r>
              <a:rPr lang="en-US" sz="2000" i="1" dirty="0" smtClean="0">
                <a:latin typeface="Calibri"/>
              </a:rPr>
              <a:t>k</a:t>
            </a:r>
            <a:r>
              <a:rPr lang="en-US" sz="2000" dirty="0" smtClean="0">
                <a:latin typeface="Calibri"/>
              </a:rPr>
              <a:t>-means to cluster points on </a:t>
            </a:r>
            <a:r>
              <a:rPr 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v</a:t>
            </a:r>
            <a:r>
              <a:rPr lang="en-US" sz="2000" baseline="30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t</a:t>
            </a:r>
            <a:r>
              <a:rPr lang="en-US" sz="2000" dirty="0" smtClean="0">
                <a:latin typeface="Calibri"/>
              </a:rPr>
              <a:t> and return clusters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…, C</a:t>
            </a:r>
            <a:r>
              <a:rPr lang="en-US" sz="2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</a:t>
            </a:r>
            <a:endParaRPr lang="en-US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0" y="1143000"/>
            <a:ext cx="5867400" cy="2209800"/>
          </a:xfrm>
          <a:prstGeom prst="wedgeRoundRectCallout">
            <a:avLst>
              <a:gd name="adj1" fmla="val -27131"/>
              <a:gd name="adj2" fmla="val 84095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Okay, we have a fast clustering method – but there’s the </a:t>
            </a:r>
            <a:r>
              <a:rPr lang="en-US" sz="2800" i="1" dirty="0" smtClean="0"/>
              <a:t>W</a:t>
            </a:r>
            <a:r>
              <a:rPr lang="en-US" sz="2800" dirty="0" smtClean="0"/>
              <a:t> that requires O(n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storage  space and construction and operation time!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419600" y="3581400"/>
            <a:ext cx="3733800" cy="1295400"/>
          </a:xfrm>
          <a:prstGeom prst="wedgeRoundRectCallout">
            <a:avLst>
              <a:gd name="adj1" fmla="val -83163"/>
              <a:gd name="adj2" fmla="val 808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Key operation in PIC</a:t>
            </a:r>
            <a:endParaRPr lang="en-US" sz="28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2057400" y="5486400"/>
            <a:ext cx="4191000" cy="1066800"/>
          </a:xfrm>
          <a:prstGeom prst="wedgeRoundRectCallout">
            <a:avLst>
              <a:gd name="adj1" fmla="val -31002"/>
              <a:gd name="adj2" fmla="val -144681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Note: matrix-vector multiplication!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so good about matrix-vector multiplication?</a:t>
            </a:r>
          </a:p>
          <a:p>
            <a:r>
              <a:rPr lang="en-US" dirty="0" smtClean="0"/>
              <a:t>If we can decompose the matrix…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 we arrive at the same solution doing a series of matrix-vector multiplications!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33600" y="3429000"/>
          <a:ext cx="4843462" cy="814760"/>
        </p:xfrm>
        <a:graphic>
          <a:graphicData uri="http://schemas.openxmlformats.org/presentationml/2006/ole">
            <p:oleObj spid="_x0000_s113666" name="Equation" r:id="rId3" imgW="1358640" imgH="228600" progId="Equation.3">
              <p:embed/>
            </p:oleObj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2362200" y="5638800"/>
          <a:ext cx="4149725" cy="811213"/>
        </p:xfrm>
        <a:graphic>
          <a:graphicData uri="http://schemas.openxmlformats.org/presentationml/2006/ole">
            <p:oleObj spid="_x0000_s113667" name="Equation" r:id="rId4" imgW="1168200" imgH="228600" progId="Equation.3">
              <p:embed/>
            </p:oleObj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629400" y="3810000"/>
            <a:ext cx="2438400" cy="2209800"/>
          </a:xfrm>
          <a:prstGeom prst="wedgeRoundRectCallout">
            <a:avLst>
              <a:gd name="adj1" fmla="val -94583"/>
              <a:gd name="adj2" fmla="val 3569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Wait! Isn’t this more time-consuming then before? What’s the point?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752600" y="1143000"/>
            <a:ext cx="2133600" cy="2057400"/>
          </a:xfrm>
          <a:prstGeom prst="wedgeRoundRectCallout">
            <a:avLst>
              <a:gd name="adj1" fmla="val 38095"/>
              <a:gd name="adj2" fmla="val 671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Well, not if this matrix is dense…</a:t>
            </a:r>
            <a:endParaRPr lang="en-US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53150" y="1085850"/>
            <a:ext cx="2514600" cy="2133600"/>
          </a:xfrm>
          <a:prstGeom prst="wedgeRoundRectCallout">
            <a:avLst>
              <a:gd name="adj1" fmla="val -60985"/>
              <a:gd name="adj2" fmla="val 6785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And these are sparse!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1"/>
            <a:ext cx="8229600" cy="20573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 long as we can decompose the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matrix into a series of sparse matrices, we can turn a dense matrix-vector multiplication into a series of sparse matrix-vector multiplications.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38150" y="4191000"/>
            <a:ext cx="5638800" cy="2209800"/>
          </a:xfrm>
          <a:prstGeom prst="wedgeRoundRectCallout">
            <a:avLst>
              <a:gd name="adj1" fmla="val 21507"/>
              <a:gd name="adj2" fmla="val -86061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means that we can turn an operation that requires O(n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 storage and runtime into one that requires O(n) storage and runtime!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324600" y="3886200"/>
            <a:ext cx="2438400" cy="1447800"/>
          </a:xfrm>
          <a:prstGeom prst="wedgeRoundRectCallout">
            <a:avLst>
              <a:gd name="adj1" fmla="val -22880"/>
              <a:gd name="adj2" fmla="val -766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This is exactly the case for text data</a:t>
            </a:r>
            <a:endParaRPr lang="en-US" sz="28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172200" y="5505450"/>
            <a:ext cx="2895600" cy="1143000"/>
          </a:xfrm>
          <a:prstGeom prst="wedgeRoundRectCallout">
            <a:avLst>
              <a:gd name="adj1" fmla="val -22396"/>
              <a:gd name="adj2" fmla="val -7083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And most other kinds of data as well!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how does this help us? Don’t we still need to construct the matrix and then decompose it?</a:t>
            </a:r>
          </a:p>
          <a:p>
            <a:r>
              <a:rPr lang="en-US" dirty="0" smtClean="0"/>
              <a:t> No – for many similarity functions, the decomposition can be obtained for at almost no cost.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Example – inner product similarity:</a:t>
            </a:r>
          </a:p>
          <a:p>
            <a:endParaRPr lang="en-US" dirty="0" smtClean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000375" y="2705100"/>
          <a:ext cx="2943225" cy="723900"/>
        </p:xfrm>
        <a:graphic>
          <a:graphicData uri="http://schemas.openxmlformats.org/presentationml/2006/ole">
            <p:oleObj spid="_x0000_s114690" name="Equation" r:id="rId3" imgW="825480" imgH="203040" progId="Equation.3">
              <p:embed/>
            </p:oleObj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581400" y="3962400"/>
            <a:ext cx="1905000" cy="1295400"/>
          </a:xfrm>
          <a:prstGeom prst="wedgeRoundRectCallout">
            <a:avLst>
              <a:gd name="adj1" fmla="val 28167"/>
              <a:gd name="adj2" fmla="val -895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original feature matrix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5638800" y="3962400"/>
            <a:ext cx="1905000" cy="1295400"/>
          </a:xfrm>
          <a:prstGeom prst="wedgeRoundRectCallout">
            <a:avLst>
              <a:gd name="adj1" fmla="val -58833"/>
              <a:gd name="adj2" fmla="val -9025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feature matrix transposed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85800" y="3962400"/>
            <a:ext cx="2667000" cy="1295400"/>
          </a:xfrm>
          <a:prstGeom prst="wedgeRoundRectCallout">
            <a:avLst>
              <a:gd name="adj1" fmla="val 78674"/>
              <a:gd name="adj2" fmla="val -9357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Diagonal matrix  that normalizes </a:t>
            </a:r>
            <a:r>
              <a:rPr lang="en-US" sz="2400" i="1" dirty="0" smtClean="0"/>
              <a:t>W</a:t>
            </a:r>
            <a:r>
              <a:rPr lang="en-US" sz="2400" dirty="0" smtClean="0"/>
              <a:t> so rows sum to 1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3581400" y="5486400"/>
            <a:ext cx="2362200" cy="990600"/>
          </a:xfrm>
          <a:prstGeom prst="wedgeRoundRectCallout">
            <a:avLst>
              <a:gd name="adj1" fmla="val -24454"/>
              <a:gd name="adj2" fmla="val -8083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Construction: given</a:t>
            </a:r>
          </a:p>
          <a:p>
            <a:pPr algn="ctr"/>
            <a:r>
              <a:rPr lang="en-US" sz="2000" dirty="0" smtClean="0"/>
              <a:t>Storage: O(n)</a:t>
            </a:r>
            <a:endParaRPr lang="en-US" sz="20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172200" y="5486400"/>
            <a:ext cx="2362200" cy="990600"/>
          </a:xfrm>
          <a:prstGeom prst="wedgeRoundRectCallout">
            <a:avLst>
              <a:gd name="adj1" fmla="val -24454"/>
              <a:gd name="adj2" fmla="val -8083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Construction: given</a:t>
            </a:r>
          </a:p>
          <a:p>
            <a:pPr algn="ctr"/>
            <a:r>
              <a:rPr lang="en-US" sz="2000" dirty="0" smtClean="0"/>
              <a:t>Storage: just use F</a:t>
            </a:r>
            <a:endParaRPr lang="en-US" sz="20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2133600"/>
            <a:ext cx="2667000" cy="1371600"/>
          </a:xfrm>
          <a:prstGeom prst="wedgeRoundRectCallout">
            <a:avLst>
              <a:gd name="adj1" fmla="val -10857"/>
              <a:gd name="adj2" fmla="val 91111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Construction: let </a:t>
            </a:r>
            <a:r>
              <a:rPr lang="en-US" sz="2400" b="1" dirty="0" smtClean="0"/>
              <a:t>d</a:t>
            </a:r>
            <a:r>
              <a:rPr lang="en-US" sz="2400" dirty="0" smtClean="0"/>
              <a:t>=</a:t>
            </a:r>
            <a:r>
              <a:rPr lang="en-US" sz="2400" i="1" dirty="0" smtClean="0"/>
              <a:t>FF</a:t>
            </a:r>
            <a:r>
              <a:rPr lang="en-US" sz="2400" i="1" baseline="30000" dirty="0" smtClean="0"/>
              <a:t>T</a:t>
            </a:r>
            <a:r>
              <a:rPr lang="en-US" sz="2400" b="1" dirty="0" smtClean="0"/>
              <a:t>1</a:t>
            </a:r>
            <a:r>
              <a:rPr lang="en-US" sz="2400" dirty="0" smtClean="0"/>
              <a:t> and let </a:t>
            </a:r>
            <a:r>
              <a:rPr lang="en-US" sz="2400" i="1" dirty="0" smtClean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i,i</a:t>
            </a:r>
            <a:r>
              <a:rPr lang="en-US" sz="2400" dirty="0" smtClean="0"/>
              <a:t>)=</a:t>
            </a:r>
            <a:r>
              <a:rPr lang="en-US" sz="2400" b="1" dirty="0" smtClean="0"/>
              <a:t>d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n-US" sz="2400" dirty="0" smtClean="0"/>
              <a:t>); O(n)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81000" y="5562600"/>
            <a:ext cx="1828800" cy="838200"/>
          </a:xfrm>
          <a:prstGeom prst="wedgeRoundRectCallout">
            <a:avLst>
              <a:gd name="adj1" fmla="val -3414"/>
              <a:gd name="adj2" fmla="val -97273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Storage: 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Example – inner product similarity:</a:t>
            </a:r>
          </a:p>
          <a:p>
            <a:endParaRPr lang="en-US" dirty="0" smtClean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3000375" y="2705100"/>
          <a:ext cx="2943225" cy="723900"/>
        </p:xfrm>
        <a:graphic>
          <a:graphicData uri="http://schemas.openxmlformats.org/presentationml/2006/ole">
            <p:oleObj spid="_x0000_s115714" name="Equation" r:id="rId3" imgW="825480" imgH="203040" progId="Equation.3">
              <p:embed/>
            </p:oleObj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810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Iteration update: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2135188" y="4718050"/>
          <a:ext cx="4618037" cy="814388"/>
        </p:xfrm>
        <a:graphic>
          <a:graphicData uri="http://schemas.openxmlformats.org/presentationml/2006/ole">
            <p:oleObj spid="_x0000_s115715" name="Equation" r:id="rId4" imgW="1295280" imgH="228600" progId="Equation.3">
              <p:embed/>
            </p:oleObj>
          </a:graphicData>
        </a:graphic>
      </p:graphicFrame>
      <p:sp>
        <p:nvSpPr>
          <p:cNvPr id="14" name="Rounded Rectangular Callout 13"/>
          <p:cNvSpPr/>
          <p:nvPr/>
        </p:nvSpPr>
        <p:spPr>
          <a:xfrm>
            <a:off x="990600" y="2286000"/>
            <a:ext cx="2362200" cy="1676400"/>
          </a:xfrm>
          <a:prstGeom prst="wedgeRoundRectCallout">
            <a:avLst>
              <a:gd name="adj1" fmla="val 38844"/>
              <a:gd name="adj2" fmla="val 8416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Construction: O(n)</a:t>
            </a:r>
            <a:endParaRPr lang="en-US" sz="2800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3505200" y="2286000"/>
            <a:ext cx="2362200" cy="1676400"/>
          </a:xfrm>
          <a:prstGeom prst="wedgeRoundRectCallout">
            <a:avLst>
              <a:gd name="adj1" fmla="val -12769"/>
              <a:gd name="adj2" fmla="val 830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Storage:</a:t>
            </a:r>
          </a:p>
          <a:p>
            <a:pPr algn="ctr"/>
            <a:r>
              <a:rPr lang="en-US" sz="2800" dirty="0" smtClean="0"/>
              <a:t>O(n)</a:t>
            </a:r>
            <a:endParaRPr lang="en-US" sz="28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6019800" y="2286000"/>
            <a:ext cx="2362200" cy="1676400"/>
          </a:xfrm>
          <a:prstGeom prst="wedgeRoundRectCallout">
            <a:avLst>
              <a:gd name="adj1" fmla="val -46639"/>
              <a:gd name="adj2" fmla="val 8333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Operation: O(n)</a:t>
            </a:r>
            <a:endParaRPr lang="en-US" sz="2800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6172200" y="76200"/>
            <a:ext cx="2895600" cy="1600200"/>
          </a:xfrm>
          <a:prstGeom prst="wedgeRoundRectCallout">
            <a:avLst>
              <a:gd name="adj1" fmla="val -103070"/>
              <a:gd name="adj2" fmla="val 5059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Okay…how about a similarity function we actually use for text data?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/>
          <a:lstStyle/>
          <a:p>
            <a:r>
              <a:rPr lang="en-US" dirty="0" smtClean="0"/>
              <a:t>Example – cosine similarity:</a:t>
            </a:r>
          </a:p>
          <a:p>
            <a:endParaRPr lang="en-US" dirty="0" smtClean="0"/>
          </a:p>
        </p:txBody>
      </p:sp>
      <p:graphicFrame>
        <p:nvGraphicFramePr>
          <p:cNvPr id="114690" name="Object 2"/>
          <p:cNvGraphicFramePr>
            <a:graphicFrameLocks noChangeAspect="1"/>
          </p:cNvGraphicFramePr>
          <p:nvPr/>
        </p:nvGraphicFramePr>
        <p:xfrm>
          <a:off x="2570163" y="2705100"/>
          <a:ext cx="3803650" cy="723900"/>
        </p:xfrm>
        <a:graphic>
          <a:graphicData uri="http://schemas.openxmlformats.org/presentationml/2006/ole">
            <p:oleObj spid="_x0000_s116738" name="Equation" r:id="rId3" imgW="1066680" imgH="203040" progId="Equation.3">
              <p:embed/>
            </p:oleObj>
          </a:graphicData>
        </a:graphic>
      </p:graphicFrame>
      <p:sp>
        <p:nvSpPr>
          <p:cNvPr id="13" name="Content Placeholder 2"/>
          <p:cNvSpPr txBox="1">
            <a:spLocks/>
          </p:cNvSpPr>
          <p:nvPr/>
        </p:nvSpPr>
        <p:spPr>
          <a:xfrm>
            <a:off x="457200" y="3810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Iteration update: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5715" name="Object 3"/>
          <p:cNvGraphicFramePr>
            <a:graphicFrameLocks noChangeAspect="1"/>
          </p:cNvGraphicFramePr>
          <p:nvPr/>
        </p:nvGraphicFramePr>
        <p:xfrm>
          <a:off x="1320800" y="4718050"/>
          <a:ext cx="6246813" cy="814388"/>
        </p:xfrm>
        <a:graphic>
          <a:graphicData uri="http://schemas.openxmlformats.org/presentationml/2006/ole">
            <p:oleObj spid="_x0000_s116739" name="Equation" r:id="rId4" imgW="1752480" imgH="228600" progId="Equation.3">
              <p:embed/>
            </p:oleObj>
          </a:graphicData>
        </a:graphic>
      </p:graphicFrame>
      <p:sp>
        <p:nvSpPr>
          <p:cNvPr id="11" name="Rounded Rectangular Callout 10"/>
          <p:cNvSpPr/>
          <p:nvPr/>
        </p:nvSpPr>
        <p:spPr>
          <a:xfrm>
            <a:off x="6629400" y="914400"/>
            <a:ext cx="2057400" cy="1447800"/>
          </a:xfrm>
          <a:prstGeom prst="wedgeRoundRectCallout">
            <a:avLst>
              <a:gd name="adj1" fmla="val -74174"/>
              <a:gd name="adj2" fmla="val 7828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Diagonal cosine normalizing matrix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990600" y="2286000"/>
            <a:ext cx="2362200" cy="1676400"/>
          </a:xfrm>
          <a:prstGeom prst="wedgeRoundRectCallout">
            <a:avLst>
              <a:gd name="adj1" fmla="val 38844"/>
              <a:gd name="adj2" fmla="val 8416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Construction: O(n)</a:t>
            </a:r>
            <a:endParaRPr lang="en-US" sz="28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3505200" y="2286000"/>
            <a:ext cx="2362200" cy="1676400"/>
          </a:xfrm>
          <a:prstGeom prst="wedgeRoundRectCallout">
            <a:avLst>
              <a:gd name="adj1" fmla="val -12769"/>
              <a:gd name="adj2" fmla="val 830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Storage:</a:t>
            </a:r>
          </a:p>
          <a:p>
            <a:pPr algn="ctr"/>
            <a:r>
              <a:rPr lang="en-US" sz="2800" dirty="0" smtClean="0"/>
              <a:t>O(n)</a:t>
            </a:r>
            <a:endParaRPr lang="en-US" sz="28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6019800" y="2286000"/>
            <a:ext cx="2362200" cy="1676400"/>
          </a:xfrm>
          <a:prstGeom prst="wedgeRoundRectCallout">
            <a:avLst>
              <a:gd name="adj1" fmla="val -46639"/>
              <a:gd name="adj2" fmla="val 83334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Operation: O(n)</a:t>
            </a:r>
            <a:endParaRPr lang="en-US" sz="2800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1752600" y="5867400"/>
            <a:ext cx="5791200" cy="838200"/>
          </a:xfrm>
          <a:prstGeom prst="wedgeRoundRectCallout">
            <a:avLst>
              <a:gd name="adj1" fmla="val -13341"/>
              <a:gd name="adj2" fmla="val -101136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Compact storage: we don’t need a cosine-normalized version of the feature vectors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Folding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600201"/>
            <a:ext cx="8229600" cy="152399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refer to this technique as </a:t>
            </a:r>
            <a:r>
              <a:rPr kumimoji="0" lang="en-US" sz="32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 folding</a:t>
            </a:r>
            <a:r>
              <a:rPr kumimoji="0" lang="en-US" sz="3200" b="0" i="1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due to its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connections to “folding” a bipartite graph into a </a:t>
            </a:r>
            <a:r>
              <a:rPr kumimoji="0" lang="en-US" sz="3200" b="0" i="1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unipartite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graph.</a:t>
            </a:r>
            <a:endParaRPr kumimoji="0" lang="en-US" sz="3200" b="0" i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5791200" y="3657600"/>
            <a:ext cx="2819400" cy="1600200"/>
          </a:xfrm>
          <a:prstGeom prst="wedgeRoundRectCallout">
            <a:avLst>
              <a:gd name="adj1" fmla="val -22184"/>
              <a:gd name="adj2" fmla="val -9940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More details on bipartite graph in the paper </a:t>
            </a:r>
            <a:r>
              <a:rPr lang="en-US" sz="2800" dirty="0" smtClean="0">
                <a:sym typeface="Wingdings" pitchFamily="2" charset="2"/>
              </a:rPr>
              <a:t>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Problem with Text Data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Iteration Clustering (PIC)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Spectral Clustering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Power Iteration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Iteration Clustering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Path Folding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50292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100 datasets, each a combination of documents from 2 categories from Reuters (RCV1) text collection, chosen at random</a:t>
            </a:r>
          </a:p>
          <a:p>
            <a:r>
              <a:rPr lang="en-US" dirty="0" smtClean="0"/>
              <a:t>This way we have 100 2-cluster datasets of varying size and difficulty</a:t>
            </a:r>
          </a:p>
          <a:p>
            <a:r>
              <a:rPr lang="en-US" dirty="0" smtClean="0"/>
              <a:t>Compared proposed method (PIC) to:</a:t>
            </a:r>
          </a:p>
          <a:p>
            <a:pPr lvl="1"/>
            <a:r>
              <a:rPr lang="en-US" dirty="0" smtClean="0"/>
              <a:t>k-means</a:t>
            </a:r>
          </a:p>
          <a:p>
            <a:pPr lvl="1"/>
            <a:r>
              <a:rPr lang="en-US" dirty="0" smtClean="0"/>
              <a:t>Normalized Cut using </a:t>
            </a:r>
            <a:r>
              <a:rPr lang="en-US" dirty="0" err="1" smtClean="0"/>
              <a:t>eigendecomposition</a:t>
            </a:r>
            <a:r>
              <a:rPr lang="en-US" dirty="0" smtClean="0"/>
              <a:t> (</a:t>
            </a:r>
            <a:r>
              <a:rPr lang="en-US" dirty="0" err="1" smtClean="0"/>
              <a:t>NCUTevd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Normalized Cut using fast approximation (</a:t>
            </a:r>
            <a:r>
              <a:rPr lang="en-US" dirty="0" err="1" smtClean="0"/>
              <a:t>NCUTiram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599"/>
          </a:xfrm>
        </p:spPr>
        <p:txBody>
          <a:bodyPr>
            <a:normAutofit/>
          </a:bodyPr>
          <a:lstStyle/>
          <a:p>
            <a:r>
              <a:rPr lang="en-US" dirty="0" smtClean="0"/>
              <a:t>Spectral clustering methods are nice</a:t>
            </a:r>
          </a:p>
          <a:p>
            <a:r>
              <a:rPr lang="en-US" dirty="0" smtClean="0"/>
              <a:t>We want to use them for clustering text data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Rounded Rectangular Callout 3"/>
          <p:cNvSpPr/>
          <p:nvPr/>
        </p:nvSpPr>
        <p:spPr>
          <a:xfrm>
            <a:off x="4876800" y="3429000"/>
            <a:ext cx="2133600" cy="1371600"/>
          </a:xfrm>
          <a:prstGeom prst="wedgeRoundRectCallout">
            <a:avLst>
              <a:gd name="adj1" fmla="val 37047"/>
              <a:gd name="adj2" fmla="val -1018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(A lot of)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6781800" y="304800"/>
            <a:ext cx="2057400" cy="1828800"/>
          </a:xfrm>
          <a:prstGeom prst="wedgeRoundRectCallout">
            <a:avLst>
              <a:gd name="adj1" fmla="val -81018"/>
              <a:gd name="adj2" fmla="val 73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point represents the accuracy result from a dataset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400800" y="4171950"/>
            <a:ext cx="2571750" cy="1447800"/>
          </a:xfrm>
          <a:prstGeom prst="wedgeRoundRectCallout">
            <a:avLst>
              <a:gd name="adj1" fmla="val -76041"/>
              <a:gd name="adj2" fmla="val -193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Lower triangle: k-means wins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71450" y="152400"/>
            <a:ext cx="2571750" cy="1447800"/>
          </a:xfrm>
          <a:prstGeom prst="wedgeRoundRectCallout">
            <a:avLst>
              <a:gd name="adj1" fmla="val 60996"/>
              <a:gd name="adj2" fmla="val 9641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Upper triangle: PIC wins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0" y="155448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6781800" y="304800"/>
            <a:ext cx="2057400" cy="1828800"/>
          </a:xfrm>
          <a:prstGeom prst="wedgeRoundRectCallout">
            <a:avLst>
              <a:gd name="adj1" fmla="val -81018"/>
              <a:gd name="adj2" fmla="val 732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Each point represents the accuracy result from a dataset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400800" y="4171950"/>
            <a:ext cx="2571750" cy="1447800"/>
          </a:xfrm>
          <a:prstGeom prst="wedgeRoundRectCallout">
            <a:avLst>
              <a:gd name="adj1" fmla="val -76041"/>
              <a:gd name="adj2" fmla="val -19372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Lower triangle: k-means wins</a:t>
            </a:r>
            <a:endParaRPr lang="en-US" sz="28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04850" y="228600"/>
            <a:ext cx="2571750" cy="1447800"/>
          </a:xfrm>
          <a:prstGeom prst="wedgeRoundRectCallout">
            <a:avLst>
              <a:gd name="adj1" fmla="val 52107"/>
              <a:gd name="adj2" fmla="val 95101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Upper triangle: PIC wins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0" y="155448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096000" y="304800"/>
            <a:ext cx="2895600" cy="1524000"/>
          </a:xfrm>
          <a:prstGeom prst="wedgeRoundRectCallout">
            <a:avLst>
              <a:gd name="adj1" fmla="val -43411"/>
              <a:gd name="adj2" fmla="val 769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Two methods have almost the same behavior</a:t>
            </a:r>
            <a:endParaRPr lang="en-US" sz="28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629400" y="2667000"/>
            <a:ext cx="2057400" cy="3276600"/>
          </a:xfrm>
          <a:prstGeom prst="wedgeRoundRectCallout">
            <a:avLst>
              <a:gd name="adj1" fmla="val 22330"/>
              <a:gd name="adj2" fmla="val -78825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Overall, one method not statistically significantly better than the other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120" y="155448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6629400" y="4648200"/>
            <a:ext cx="2438400" cy="1600200"/>
          </a:xfrm>
          <a:prstGeom prst="wedgeRoundRectCallout">
            <a:avLst>
              <a:gd name="adj1" fmla="val -83750"/>
              <a:gd name="adj2" fmla="val -49405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 sure why </a:t>
            </a:r>
            <a:r>
              <a:rPr lang="en-US" sz="2400" dirty="0" err="1" smtClean="0"/>
              <a:t>NCUTiram</a:t>
            </a:r>
            <a:r>
              <a:rPr lang="en-US" sz="2400" dirty="0" smtClean="0"/>
              <a:t> did not work as well as </a:t>
            </a:r>
            <a:r>
              <a:rPr lang="en-US" sz="2400" dirty="0" err="1" smtClean="0"/>
              <a:t>NCUTevd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781800" y="1219200"/>
            <a:ext cx="1981200" cy="2819400"/>
          </a:xfrm>
          <a:prstGeom prst="wedgeRoundRectCallout">
            <a:avLst>
              <a:gd name="adj1" fmla="val 23398"/>
              <a:gd name="adj2" fmla="val 760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Lesson: Approximate </a:t>
            </a:r>
            <a:r>
              <a:rPr lang="en-US" sz="2000" dirty="0" err="1" smtClean="0"/>
              <a:t>eigen</a:t>
            </a:r>
            <a:r>
              <a:rPr lang="en-US" sz="2000" dirty="0" smtClean="0"/>
              <a:t>- computation methods may require expertise to work well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How fast do they run?</a:t>
            </a:r>
            <a:endParaRPr lang="en-US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48839"/>
            <a:ext cx="6400801" cy="448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381000" y="533400"/>
            <a:ext cx="1524000" cy="990600"/>
          </a:xfrm>
          <a:prstGeom prst="wedgeRoundRectCallout">
            <a:avLst>
              <a:gd name="adj1" fmla="val 39028"/>
              <a:gd name="adj2" fmla="val 148269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y: algorithm runtime (log scale)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467600" y="5257800"/>
            <a:ext cx="1524000" cy="838200"/>
          </a:xfrm>
          <a:prstGeom prst="wedgeRoundRectCallout">
            <a:avLst>
              <a:gd name="adj1" fmla="val -46389"/>
              <a:gd name="adj2" fmla="val 7431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x: data size (log scale)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162800" y="4019550"/>
            <a:ext cx="1295400" cy="914400"/>
          </a:xfrm>
          <a:prstGeom prst="wedgeRoundRectCallout">
            <a:avLst>
              <a:gd name="adj1" fmla="val -178292"/>
              <a:gd name="adj2" fmla="val 47188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Linear curve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477000" y="2895600"/>
            <a:ext cx="1600200" cy="914400"/>
          </a:xfrm>
          <a:prstGeom prst="wedgeRoundRectCallout">
            <a:avLst>
              <a:gd name="adj1" fmla="val -110924"/>
              <a:gd name="adj2" fmla="val 63855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Quadratic curve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5029200" y="5638800"/>
            <a:ext cx="1752600" cy="838200"/>
          </a:xfrm>
          <a:prstGeom prst="wedgeRoundRectCallout">
            <a:avLst>
              <a:gd name="adj1" fmla="val -89996"/>
              <a:gd name="adj2" fmla="val -5425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PIC (green)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5562600" y="2057400"/>
            <a:ext cx="2438400" cy="685800"/>
          </a:xfrm>
          <a:prstGeom prst="wedgeRoundRectCallout">
            <a:avLst>
              <a:gd name="adj1" fmla="val -58518"/>
              <a:gd name="adj2" fmla="val 1791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NCUTiram</a:t>
            </a:r>
            <a:r>
              <a:rPr lang="en-US" sz="2400" dirty="0" smtClean="0"/>
              <a:t> (blue)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352800" y="2057400"/>
            <a:ext cx="2057400" cy="762000"/>
          </a:xfrm>
          <a:prstGeom prst="wedgeRoundRectCallout">
            <a:avLst>
              <a:gd name="adj1" fmla="val -19142"/>
              <a:gd name="adj2" fmla="val 137500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NCUTevd</a:t>
            </a:r>
            <a:r>
              <a:rPr lang="en-US" sz="2400" dirty="0" smtClean="0"/>
              <a:t> (red)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8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PIC is O(n) per iteration and the runtime curve looks linear…</a:t>
            </a:r>
          </a:p>
          <a:p>
            <a:r>
              <a:rPr lang="en-US" dirty="0" smtClean="0"/>
              <a:t>But I don’t like eyeballing curves, and perhaps the number of iteration increases with size or difficulty of the dataset?</a:t>
            </a:r>
            <a:endParaRPr lang="en-US" dirty="0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 cstate="print"/>
          <a:srcRect l="9058" t="54477" r="50693" b="21625"/>
          <a:stretch>
            <a:fillRect/>
          </a:stretch>
        </p:blipFill>
        <p:spPr bwMode="auto">
          <a:xfrm>
            <a:off x="1447800" y="3397250"/>
            <a:ext cx="601980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6858000" y="5486400"/>
            <a:ext cx="2209800" cy="1143000"/>
          </a:xfrm>
          <a:prstGeom prst="wedgeRoundRectCallout">
            <a:avLst>
              <a:gd name="adj1" fmla="val -55262"/>
              <a:gd name="adj2" fmla="val -102976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Correlation plot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447800" y="5867400"/>
            <a:ext cx="3810000" cy="838200"/>
          </a:xfrm>
          <a:prstGeom prst="wedgeRoundRectCallout">
            <a:avLst>
              <a:gd name="adj1" fmla="val 46490"/>
              <a:gd name="adj2" fmla="val -7949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Correlation statistic</a:t>
            </a:r>
          </a:p>
          <a:p>
            <a:pPr algn="ctr"/>
            <a:r>
              <a:rPr lang="en-US" sz="2400" dirty="0" smtClean="0"/>
              <a:t>(0=none, 1=correlated)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Problem with Text Data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Iteration Clustering (PIC)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Spectral Clustering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The Power Iteration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Power Iteration Clustering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Path Folding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54864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Faster spectral clustering</a:t>
            </a:r>
          </a:p>
          <a:p>
            <a:pPr lvl="1"/>
            <a:r>
              <a:rPr lang="en-US" dirty="0" smtClean="0"/>
              <a:t>Approximate </a:t>
            </a:r>
            <a:r>
              <a:rPr lang="en-US" dirty="0" err="1" smtClean="0"/>
              <a:t>eigendecomposition</a:t>
            </a:r>
            <a:r>
              <a:rPr lang="en-US" dirty="0" smtClean="0"/>
              <a:t> (</a:t>
            </a:r>
            <a:r>
              <a:rPr lang="en-US" dirty="0" err="1" smtClean="0"/>
              <a:t>Lanczos</a:t>
            </a:r>
            <a:r>
              <a:rPr lang="en-US" dirty="0" smtClean="0"/>
              <a:t>, IRAM)</a:t>
            </a:r>
          </a:p>
          <a:p>
            <a:pPr lvl="1"/>
            <a:r>
              <a:rPr lang="en-US" dirty="0" smtClean="0"/>
              <a:t>Sampled </a:t>
            </a:r>
            <a:r>
              <a:rPr lang="en-US" dirty="0" err="1" smtClean="0"/>
              <a:t>eigendecomposition</a:t>
            </a:r>
            <a:r>
              <a:rPr lang="en-US" dirty="0" smtClean="0"/>
              <a:t> (</a:t>
            </a:r>
            <a:r>
              <a:rPr lang="en-US" dirty="0" err="1" smtClean="0"/>
              <a:t>Nyström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Sparser matrix</a:t>
            </a:r>
          </a:p>
          <a:p>
            <a:pPr lvl="1"/>
            <a:r>
              <a:rPr lang="en-US" dirty="0" smtClean="0"/>
              <a:t>Sparse construction</a:t>
            </a:r>
          </a:p>
          <a:p>
            <a:pPr lvl="2"/>
            <a:r>
              <a:rPr lang="en-US" dirty="0" smtClean="0"/>
              <a:t>k-nearest-neighbor graph</a:t>
            </a:r>
          </a:p>
          <a:p>
            <a:pPr lvl="2"/>
            <a:r>
              <a:rPr lang="en-US" dirty="0" smtClean="0"/>
              <a:t>k-matching</a:t>
            </a:r>
          </a:p>
          <a:p>
            <a:pPr lvl="1"/>
            <a:r>
              <a:rPr lang="en-US" dirty="0" smtClean="0"/>
              <a:t>graph sampling / reduction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629400" y="762000"/>
            <a:ext cx="2133600" cy="1143000"/>
          </a:xfrm>
          <a:prstGeom prst="wedgeRoundRectCallout">
            <a:avLst>
              <a:gd name="adj1" fmla="val -120348"/>
              <a:gd name="adj2" fmla="val 4583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 O(n) time methods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486400" y="3276600"/>
            <a:ext cx="2743200" cy="1371600"/>
          </a:xfrm>
          <a:prstGeom prst="wedgeRoundRectCallout">
            <a:avLst>
              <a:gd name="adj1" fmla="val -86361"/>
              <a:gd name="adj2" fmla="val 59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Still require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construction in general</a:t>
            </a:r>
            <a:endParaRPr lang="en-US" sz="2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477000" y="5181600"/>
            <a:ext cx="2286000" cy="1295400"/>
          </a:xfrm>
          <a:prstGeom prst="wedgeRoundRectCallout">
            <a:avLst>
              <a:gd name="adj1" fmla="val -90047"/>
              <a:gd name="adj2" fmla="val -30322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 O(n) space methods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PIC + path folding: a </a:t>
            </a:r>
            <a:r>
              <a:rPr lang="en-US" i="1" u="sng" dirty="0" smtClean="0"/>
              <a:t>fast</a:t>
            </a:r>
            <a:r>
              <a:rPr lang="en-US" dirty="0" smtClean="0"/>
              <a:t>, </a:t>
            </a:r>
            <a:r>
              <a:rPr lang="en-US" i="1" u="sng" dirty="0" smtClean="0"/>
              <a:t>space-efficient</a:t>
            </a:r>
            <a:r>
              <a:rPr lang="en-US" dirty="0" smtClean="0"/>
              <a:t>, </a:t>
            </a:r>
            <a:r>
              <a:rPr lang="en-US" i="1" u="sng" dirty="0" smtClean="0"/>
              <a:t>scalable</a:t>
            </a:r>
            <a:r>
              <a:rPr lang="en-US" dirty="0" smtClean="0"/>
              <a:t> method for clustering text data, using the power of a </a:t>
            </a:r>
            <a:r>
              <a:rPr lang="en-US" i="1" u="sng" dirty="0" smtClean="0"/>
              <a:t>full</a:t>
            </a:r>
            <a:r>
              <a:rPr lang="en-US" dirty="0" smtClean="0"/>
              <a:t> pair-wise similarity matrix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28600" y="3733800"/>
            <a:ext cx="3962400" cy="1905000"/>
          </a:xfrm>
          <a:prstGeom prst="wedgeRoundRectCallout">
            <a:avLst>
              <a:gd name="adj1" fmla="val 36157"/>
              <a:gd name="adj2" fmla="val -78007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Does not “engineer” the input; no sampling or </a:t>
            </a:r>
            <a:r>
              <a:rPr lang="en-US" sz="2800" dirty="0" err="1" smtClean="0"/>
              <a:t>sparsification</a:t>
            </a:r>
            <a:r>
              <a:rPr lang="en-US" sz="2800" dirty="0" smtClean="0"/>
              <a:t> needed!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105400" y="4038600"/>
            <a:ext cx="3581400" cy="2514600"/>
          </a:xfrm>
          <a:prstGeom prst="wedgeRoundRectCallout">
            <a:avLst>
              <a:gd name="adj1" fmla="val -19381"/>
              <a:gd name="adj2" fmla="val -10844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Scales well for most other kinds of data too –as long as the number of features are much less than number of data points!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Perguntas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9"/>
          </a:xfrm>
        </p:spPr>
        <p:txBody>
          <a:bodyPr>
            <a:normAutofit/>
          </a:bodyPr>
          <a:lstStyle/>
          <a:p>
            <a:r>
              <a:rPr lang="en-US" dirty="0" smtClean="0"/>
              <a:t>However, two obstacles: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457200" y="2209800"/>
            <a:ext cx="3886200" cy="152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1. Spectral clustering </a:t>
            </a:r>
            <a:r>
              <a:rPr lang="en-US" sz="2800" u="sng" dirty="0" smtClean="0"/>
              <a:t>computes eigenvectors </a:t>
            </a:r>
            <a:r>
              <a:rPr lang="en-US" sz="2800" dirty="0" smtClean="0"/>
              <a:t>– in general very slow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800600" y="2209800"/>
            <a:ext cx="3733800" cy="152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2. Spectral clustering </a:t>
            </a:r>
            <a:r>
              <a:rPr lang="en-US" sz="2800" u="sng" dirty="0" smtClean="0"/>
              <a:t>uses similarity matrix </a:t>
            </a:r>
            <a:r>
              <a:rPr lang="en-US" sz="2800" dirty="0" smtClean="0"/>
              <a:t>– too big to store &amp; run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2209800" y="3581400"/>
            <a:ext cx="4800600" cy="1981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Our solution:</a:t>
            </a:r>
          </a:p>
          <a:p>
            <a:pPr algn="ctr"/>
            <a:r>
              <a:rPr lang="en-US" sz="3200" dirty="0" smtClean="0"/>
              <a:t>Power iteration clustering with path folding!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 cstate="print"/>
          <a:srcRect l="33711" t="40953" r="20000" b="32922"/>
          <a:stretch>
            <a:fillRect/>
          </a:stretch>
        </p:blipFill>
        <p:spPr bwMode="auto">
          <a:xfrm>
            <a:off x="457200" y="2224087"/>
            <a:ext cx="75438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Results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Linear run-time implies </a:t>
            </a:r>
            <a:r>
              <a:rPr lang="en-US" i="1"/>
              <a:t>constant </a:t>
            </a:r>
            <a:r>
              <a:rPr lang="en-US"/>
              <a:t>number of iterations.</a:t>
            </a:r>
          </a:p>
          <a:p>
            <a:r>
              <a:rPr lang="en-US"/>
              <a:t>Number of iterations to “acceleration-convergence” is hard to analyze:</a:t>
            </a:r>
          </a:p>
          <a:p>
            <a:pPr lvl="1"/>
            <a:r>
              <a:rPr lang="en-US"/>
              <a:t>Faster than a single complete run of power iteration to convergence.</a:t>
            </a:r>
          </a:p>
          <a:p>
            <a:pPr lvl="1"/>
            <a:r>
              <a:rPr lang="en-US"/>
              <a:t>On our datasets</a:t>
            </a:r>
          </a:p>
          <a:p>
            <a:pPr lvl="2"/>
            <a:r>
              <a:rPr lang="en-US"/>
              <a:t>10-20 iterations is typical</a:t>
            </a:r>
          </a:p>
          <a:p>
            <a:pPr lvl="2"/>
            <a:r>
              <a:rPr lang="en-US"/>
              <a:t>30-35 is exceptional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Clustering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Spectral Clustering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Roxborough</a:t>
            </a:r>
            <a:r>
              <a:rPr lang="en-US" dirty="0" smtClean="0"/>
              <a:t> &amp; </a:t>
            </a:r>
            <a:r>
              <a:rPr lang="en-US" dirty="0" err="1" smtClean="0"/>
              <a:t>Sen</a:t>
            </a:r>
            <a:r>
              <a:rPr lang="en-US" dirty="0" smtClean="0"/>
              <a:t> 1997, Shi &amp; </a:t>
            </a:r>
            <a:r>
              <a:rPr lang="en-US" dirty="0" err="1" smtClean="0"/>
              <a:t>Malik</a:t>
            </a:r>
            <a:r>
              <a:rPr lang="en-US" dirty="0" smtClean="0"/>
              <a:t> 2000, </a:t>
            </a:r>
            <a:r>
              <a:rPr lang="en-US" dirty="0" err="1" smtClean="0"/>
              <a:t>Meila</a:t>
            </a:r>
            <a:r>
              <a:rPr lang="en-US" dirty="0" smtClean="0"/>
              <a:t> &amp; Shi 2001, Ng et al. 2002)</a:t>
            </a:r>
          </a:p>
          <a:p>
            <a:r>
              <a:rPr lang="en-US" dirty="0" smtClean="0"/>
              <a:t>Kernel </a:t>
            </a:r>
            <a:r>
              <a:rPr lang="en-US" i="1" dirty="0" smtClean="0"/>
              <a:t>k</a:t>
            </a:r>
            <a:r>
              <a:rPr lang="en-US" dirty="0" smtClean="0"/>
              <a:t>-Means (</a:t>
            </a:r>
            <a:r>
              <a:rPr lang="en-US" dirty="0" err="1" smtClean="0"/>
              <a:t>Dhillon</a:t>
            </a:r>
            <a:r>
              <a:rPr lang="en-US" dirty="0" smtClean="0"/>
              <a:t> et al. 2007)</a:t>
            </a:r>
          </a:p>
          <a:p>
            <a:r>
              <a:rPr lang="en-US" dirty="0" smtClean="0"/>
              <a:t>Modularity Clustering (Newman 2006)</a:t>
            </a:r>
          </a:p>
          <a:p>
            <a:r>
              <a:rPr lang="en-US" dirty="0" smtClean="0"/>
              <a:t>Matrix Powering</a:t>
            </a:r>
          </a:p>
          <a:p>
            <a:pPr lvl="1"/>
            <a:r>
              <a:rPr lang="en-US" dirty="0" err="1" smtClean="0"/>
              <a:t>Markovian</a:t>
            </a:r>
            <a:r>
              <a:rPr lang="en-US" dirty="0" smtClean="0"/>
              <a:t> relaxation &amp; the information bottleneck method (</a:t>
            </a:r>
            <a:r>
              <a:rPr lang="en-US" dirty="0" err="1" smtClean="0"/>
              <a:t>Tishby</a:t>
            </a:r>
            <a:r>
              <a:rPr lang="en-US" dirty="0" smtClean="0"/>
              <a:t> &amp; </a:t>
            </a:r>
            <a:r>
              <a:rPr lang="en-US" dirty="0" err="1" smtClean="0"/>
              <a:t>Slonim</a:t>
            </a:r>
            <a:r>
              <a:rPr lang="en-US" dirty="0" smtClean="0"/>
              <a:t> 2000)</a:t>
            </a:r>
          </a:p>
          <a:p>
            <a:pPr lvl="1"/>
            <a:r>
              <a:rPr lang="en-US" dirty="0" smtClean="0"/>
              <a:t>matrix powering (Zhou &amp; Woodruff 2004)</a:t>
            </a:r>
          </a:p>
          <a:p>
            <a:pPr lvl="1"/>
            <a:r>
              <a:rPr lang="en-US" dirty="0" smtClean="0"/>
              <a:t>diffusion maps (</a:t>
            </a:r>
            <a:r>
              <a:rPr lang="en-US" dirty="0" err="1" smtClean="0"/>
              <a:t>Lafon</a:t>
            </a:r>
            <a:r>
              <a:rPr lang="en-US" dirty="0" smtClean="0"/>
              <a:t> &amp; Lee 2006)</a:t>
            </a:r>
          </a:p>
          <a:p>
            <a:pPr lvl="1"/>
            <a:r>
              <a:rPr lang="en-US" dirty="0" smtClean="0"/>
              <a:t>Gaussian blurring mean-shift (</a:t>
            </a:r>
            <a:r>
              <a:rPr lang="en-US" dirty="0" err="1" smtClean="0"/>
              <a:t>Carreira-Perpinan</a:t>
            </a:r>
            <a:r>
              <a:rPr lang="en-US" dirty="0" smtClean="0"/>
              <a:t> 2006)</a:t>
            </a:r>
          </a:p>
          <a:p>
            <a:r>
              <a:rPr lang="en-US" dirty="0" smtClean="0"/>
              <a:t>Mean-Shift Clustering</a:t>
            </a:r>
          </a:p>
          <a:p>
            <a:pPr lvl="1"/>
            <a:r>
              <a:rPr lang="en-US" dirty="0" smtClean="0"/>
              <a:t>mean-shift (</a:t>
            </a:r>
            <a:r>
              <a:rPr lang="en-US" dirty="0" err="1" smtClean="0"/>
              <a:t>Fukunaga</a:t>
            </a:r>
            <a:r>
              <a:rPr lang="en-US" dirty="0" smtClean="0"/>
              <a:t> &amp; Hostetler 1975, Cheng 1995, </a:t>
            </a:r>
            <a:r>
              <a:rPr lang="en-US" dirty="0" err="1" smtClean="0"/>
              <a:t>Comaniciu</a:t>
            </a:r>
            <a:r>
              <a:rPr lang="en-US" dirty="0" smtClean="0"/>
              <a:t> &amp; Meer 2002)</a:t>
            </a:r>
          </a:p>
          <a:p>
            <a:pPr lvl="1"/>
            <a:r>
              <a:rPr lang="en-US" dirty="0" smtClean="0"/>
              <a:t>Gaussian blurring mean-shift (</a:t>
            </a:r>
            <a:r>
              <a:rPr lang="en-US" dirty="0" err="1" smtClean="0"/>
              <a:t>Carreira-Perpinan</a:t>
            </a:r>
            <a:r>
              <a:rPr lang="en-US" dirty="0" smtClean="0"/>
              <a:t> 2006)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“Powering” Methods at a Glance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828800"/>
          <a:ext cx="6705600" cy="350520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19200"/>
                <a:gridCol w="1463040"/>
                <a:gridCol w="1341120"/>
                <a:gridCol w="1341120"/>
                <a:gridCol w="1341120"/>
              </a:tblGrid>
              <a:tr h="3836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en-US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Stopping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Final</a:t>
                      </a:r>
                      <a:endParaRPr lang="en-US" sz="1600" dirty="0"/>
                    </a:p>
                  </a:txBody>
                  <a:tcPr anchor="ctr"/>
                </a:tc>
              </a:tr>
              <a:tr h="8458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Tishby</a:t>
                      </a:r>
                      <a:r>
                        <a:rPr lang="en-US" sz="1600" dirty="0" smtClean="0"/>
                        <a:t> &amp; </a:t>
                      </a:r>
                      <a:r>
                        <a:rPr lang="en-US" sz="1600" dirty="0" err="1" smtClean="0"/>
                        <a:t>Slonim</a:t>
                      </a:r>
                      <a:r>
                        <a:rPr lang="en-US" sz="1600" dirty="0" smtClean="0"/>
                        <a:t> 2000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</a:t>
                      </a:r>
                      <a:r>
                        <a:rPr lang="en-US" strike="noStrike" baseline="30000" dirty="0" smtClean="0"/>
                        <a:t>t</a:t>
                      </a:r>
                      <a:endParaRPr lang="en-US" strike="noStrike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rate of information loss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information bottleneck</a:t>
                      </a:r>
                      <a:r>
                        <a:rPr lang="en-US" sz="1600" baseline="0" dirty="0" smtClean="0"/>
                        <a:t> method</a:t>
                      </a:r>
                      <a:endParaRPr lang="en-US" sz="1600" dirty="0"/>
                    </a:p>
                  </a:txBody>
                  <a:tcPr anchor="ctr"/>
                </a:tc>
              </a:tr>
              <a:tr h="9460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Zhou &amp; Woodruff 2004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W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</a:t>
                      </a:r>
                      <a:r>
                        <a:rPr lang="en-US" strike="noStrike" baseline="30000" dirty="0" smtClean="0"/>
                        <a:t>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small </a:t>
                      </a:r>
                      <a:r>
                        <a:rPr lang="en-US" sz="1600" dirty="0" smtClean="0"/>
                        <a:t>t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threshold </a:t>
                      </a:r>
                      <a:r>
                        <a:rPr lang="el-GR" sz="1600" baseline="0" dirty="0" smtClean="0"/>
                        <a:t>ε</a:t>
                      </a:r>
                      <a:endParaRPr lang="en-US" sz="1600" i="1" dirty="0"/>
                    </a:p>
                  </a:txBody>
                  <a:tcPr anchor="ctr"/>
                </a:tc>
              </a:tr>
              <a:tr h="94601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Carreira-Perpinan</a:t>
                      </a:r>
                      <a:r>
                        <a:rPr lang="en-US" sz="1600" dirty="0" smtClean="0"/>
                        <a:t> 2006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=WX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entropy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a</a:t>
                      </a:r>
                      <a:r>
                        <a:rPr lang="en-US" sz="1600" baseline="0" dirty="0" smtClean="0"/>
                        <a:t> threshold </a:t>
                      </a:r>
                      <a:r>
                        <a:rPr lang="el-GR" sz="1600" baseline="0" dirty="0" smtClean="0"/>
                        <a:t>ε</a:t>
                      </a:r>
                      <a:endParaRPr lang="en-US" sz="1600" i="1" dirty="0" smtClean="0"/>
                    </a:p>
                  </a:txBody>
                  <a:tcPr anchor="ctr"/>
                </a:tc>
              </a:tr>
              <a:tr h="38366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W=D</a:t>
                      </a:r>
                      <a:r>
                        <a:rPr lang="en-US" baseline="30000" dirty="0" smtClean="0"/>
                        <a:t>-1</a:t>
                      </a:r>
                      <a:r>
                        <a:rPr lang="en-US" dirty="0" smtClean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r>
                        <a:rPr lang="en-US" baseline="30000" dirty="0" smtClean="0"/>
                        <a:t>t+1</a:t>
                      </a:r>
                      <a:r>
                        <a:rPr lang="en-US" dirty="0" smtClean="0"/>
                        <a:t>=</a:t>
                      </a:r>
                      <a:r>
                        <a:rPr lang="en-US" dirty="0" err="1" smtClean="0"/>
                        <a:t>Wv</a:t>
                      </a:r>
                      <a:r>
                        <a:rPr lang="en-US" baseline="30000" dirty="0" err="1" smtClean="0"/>
                        <a:t>t</a:t>
                      </a:r>
                      <a:endParaRPr lang="en-US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acceleration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k-means</a:t>
                      </a:r>
                      <a:endParaRPr lang="en-US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276600" y="5638800"/>
            <a:ext cx="2743200" cy="990600"/>
          </a:xfrm>
          <a:prstGeom prst="wedgeRoundRectCallout">
            <a:avLst>
              <a:gd name="adj1" fmla="val -11619"/>
              <a:gd name="adj2" fmla="val -725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far can we go with a one- or low-dimensional embedding?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800"/>
          </a:xfrm>
        </p:spPr>
        <p:txBody>
          <a:bodyPr/>
          <a:lstStyle/>
          <a:p>
            <a:r>
              <a:rPr lang="en-US" dirty="0" smtClean="0"/>
              <a:t>An accuracy result: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6075" t="37846" r="37761" b="27422"/>
          <a:stretch>
            <a:fillRect/>
          </a:stretch>
        </p:blipFill>
        <p:spPr bwMode="auto">
          <a:xfrm>
            <a:off x="1828800" y="2117725"/>
            <a:ext cx="4931181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ular Callout 5"/>
          <p:cNvSpPr/>
          <p:nvPr/>
        </p:nvSpPr>
        <p:spPr>
          <a:xfrm>
            <a:off x="171450" y="2190750"/>
            <a:ext cx="2286000" cy="933450"/>
          </a:xfrm>
          <a:prstGeom prst="wedgeRoundRectCallout">
            <a:avLst>
              <a:gd name="adj1" fmla="val 91333"/>
              <a:gd name="adj2" fmla="val 5545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Upper triangle:  we win</a:t>
            </a:r>
            <a:endParaRPr lang="en-US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705600" y="5105400"/>
            <a:ext cx="2286000" cy="1143000"/>
          </a:xfrm>
          <a:prstGeom prst="wedgeRoundRectCallout">
            <a:avLst>
              <a:gd name="adj1" fmla="val -86166"/>
              <a:gd name="adj2" fmla="val -42388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Lower triangle:  spectral clustering wins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09600" y="4876800"/>
            <a:ext cx="1752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Each point is accuracy for a 2-cluster text dataset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324600" y="838200"/>
            <a:ext cx="2590800" cy="1447800"/>
          </a:xfrm>
          <a:prstGeom prst="wedgeRoundRectCallout">
            <a:avLst>
              <a:gd name="adj1" fmla="val -48179"/>
              <a:gd name="adj2" fmla="val 7778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Diagonal: tied (most datasets)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6553200" y="2895600"/>
            <a:ext cx="2209800" cy="1752600"/>
          </a:xfrm>
          <a:prstGeom prst="wedgeRoundRectCallout">
            <a:avLst>
              <a:gd name="adj1" fmla="val 20278"/>
              <a:gd name="adj2" fmla="val -96340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 statistically significant difference – same accuracy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r>
              <a:rPr lang="en-US" dirty="0" smtClean="0"/>
              <a:t>A scalability result:</a:t>
            </a:r>
            <a:endParaRPr lang="en-US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48839"/>
            <a:ext cx="6400801" cy="448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ular Callout 4"/>
          <p:cNvSpPr/>
          <p:nvPr/>
        </p:nvSpPr>
        <p:spPr>
          <a:xfrm>
            <a:off x="381000" y="533400"/>
            <a:ext cx="1524000" cy="990600"/>
          </a:xfrm>
          <a:prstGeom prst="wedgeRoundRectCallout">
            <a:avLst>
              <a:gd name="adj1" fmla="val 39028"/>
              <a:gd name="adj2" fmla="val 1482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y: algorithm runtime (log scale)</a:t>
            </a:r>
            <a:endParaRPr lang="en-US" sz="20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467600" y="5257800"/>
            <a:ext cx="1524000" cy="838200"/>
          </a:xfrm>
          <a:prstGeom prst="wedgeRoundRectCallout">
            <a:avLst>
              <a:gd name="adj1" fmla="val -46389"/>
              <a:gd name="adj2" fmla="val 743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x: data size (log scale)</a:t>
            </a:r>
            <a:endParaRPr lang="en-US" sz="20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6629400" y="4019550"/>
            <a:ext cx="1295400" cy="914400"/>
          </a:xfrm>
          <a:prstGeom prst="wedgeRoundRectCallout">
            <a:avLst>
              <a:gd name="adj1" fmla="val -151821"/>
              <a:gd name="adj2" fmla="val 5135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Linear curve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5715000" y="2667000"/>
            <a:ext cx="1600200" cy="914400"/>
          </a:xfrm>
          <a:prstGeom prst="wedgeRoundRectCallout">
            <a:avLst>
              <a:gd name="adj1" fmla="val -78781"/>
              <a:gd name="adj2" fmla="val 97188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Quadratic curve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114800" y="1524000"/>
            <a:ext cx="2590800" cy="914400"/>
          </a:xfrm>
          <a:prstGeom prst="wedgeRoundRectCallout">
            <a:avLst>
              <a:gd name="adj1" fmla="val -27586"/>
              <a:gd name="adj2" fmla="val 181250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Spectral clustering (red &amp; blue)</a:t>
            </a:r>
            <a:endParaRPr lang="en-US" sz="2400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4953000" y="5715000"/>
            <a:ext cx="2057400" cy="990600"/>
          </a:xfrm>
          <a:prstGeom prst="wedgeRoundRectCallout">
            <a:avLst>
              <a:gd name="adj1" fmla="val -89996"/>
              <a:gd name="adj2" fmla="val -54258"/>
              <a:gd name="adj3" fmla="val 16667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Our method (green)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Preview</a:t>
            </a:r>
          </a:p>
          <a:p>
            <a:r>
              <a:rPr lang="en-US" dirty="0" smtClean="0"/>
              <a:t>The Problem with Text Data</a:t>
            </a:r>
          </a:p>
          <a:p>
            <a:r>
              <a:rPr lang="en-US" dirty="0" smtClean="0"/>
              <a:t>Power Iteration Clustering (PIC)</a:t>
            </a:r>
          </a:p>
          <a:p>
            <a:pPr lvl="1"/>
            <a:r>
              <a:rPr lang="en-US" dirty="0" smtClean="0"/>
              <a:t>Spectral Clustering</a:t>
            </a:r>
          </a:p>
          <a:p>
            <a:pPr lvl="1"/>
            <a:r>
              <a:rPr lang="en-US" dirty="0" smtClean="0"/>
              <a:t>The Power Iteration</a:t>
            </a:r>
          </a:p>
          <a:p>
            <a:pPr lvl="1"/>
            <a:r>
              <a:rPr lang="en-US" dirty="0" smtClean="0"/>
              <a:t>Power Iteration Clustering</a:t>
            </a:r>
          </a:p>
          <a:p>
            <a:r>
              <a:rPr lang="en-US" dirty="0" smtClean="0"/>
              <a:t>Path Folding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Related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09600" y="2438400"/>
            <a:ext cx="533400" cy="45720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 with Text Data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Documents are often represented as feature vectors of words:</a:t>
            </a:r>
          </a:p>
        </p:txBody>
      </p:sp>
      <p:sp>
        <p:nvSpPr>
          <p:cNvPr id="4" name="Folded Corner 3"/>
          <p:cNvSpPr/>
          <p:nvPr/>
        </p:nvSpPr>
        <p:spPr>
          <a:xfrm>
            <a:off x="457200" y="2667000"/>
            <a:ext cx="2560320" cy="1143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The importance of a Web page is an inherently subjective matter, which depends on the readers…</a:t>
            </a:r>
            <a:endParaRPr lang="en-US" dirty="0"/>
          </a:p>
        </p:txBody>
      </p:sp>
      <p:sp>
        <p:nvSpPr>
          <p:cNvPr id="5" name="Folded Corner 4"/>
          <p:cNvSpPr/>
          <p:nvPr/>
        </p:nvSpPr>
        <p:spPr>
          <a:xfrm>
            <a:off x="457200" y="3962400"/>
            <a:ext cx="2560320" cy="11430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In this paper, we present Google, a prototype of a large-scale search engine which makes heavy use…</a:t>
            </a:r>
            <a:endParaRPr lang="en-US" dirty="0"/>
          </a:p>
        </p:txBody>
      </p:sp>
      <p:sp>
        <p:nvSpPr>
          <p:cNvPr id="6" name="Folded Corner 5"/>
          <p:cNvSpPr/>
          <p:nvPr/>
        </p:nvSpPr>
        <p:spPr>
          <a:xfrm>
            <a:off x="457200" y="5257800"/>
            <a:ext cx="2560320" cy="11430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/>
              <a:t>You're not cool just because you have a lot of followers on twitter, get over yourself…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57650" y="5219700"/>
          <a:ext cx="5715003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6429"/>
                <a:gridCol w="816429"/>
                <a:gridCol w="816429"/>
                <a:gridCol w="816429"/>
                <a:gridCol w="816429"/>
                <a:gridCol w="816429"/>
                <a:gridCol w="816429"/>
              </a:tblGrid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cool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web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search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make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you</a:t>
                      </a:r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0088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218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rot="16200000" flipH="1">
            <a:off x="2552700" y="43053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200400" y="57912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H="1">
            <a:off x="2971800" y="51054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Folded Corner 21"/>
          <p:cNvSpPr/>
          <p:nvPr/>
        </p:nvSpPr>
        <p:spPr>
          <a:xfrm>
            <a:off x="457200" y="6553200"/>
            <a:ext cx="2560320" cy="11430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8687</TotalTime>
  <Words>2421</Words>
  <Application>Microsoft Office PowerPoint</Application>
  <PresentationFormat>On-screen Show (4:3)</PresentationFormat>
  <Paragraphs>490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Office Theme</vt:lpstr>
      <vt:lpstr>Equation</vt:lpstr>
      <vt:lpstr>A Very Fast Method for Clustering Big Text Datasets</vt:lpstr>
      <vt:lpstr>Overview</vt:lpstr>
      <vt:lpstr>Overview</vt:lpstr>
      <vt:lpstr>Preview</vt:lpstr>
      <vt:lpstr>Preview</vt:lpstr>
      <vt:lpstr>Preview</vt:lpstr>
      <vt:lpstr>Preview</vt:lpstr>
      <vt:lpstr>Overview</vt:lpstr>
      <vt:lpstr>The Problem with Text Data</vt:lpstr>
      <vt:lpstr>The Problem with Text Data</vt:lpstr>
      <vt:lpstr>The Problem with Text Data</vt:lpstr>
      <vt:lpstr>The Problem with Text Data</vt:lpstr>
      <vt:lpstr>Overview</vt:lpstr>
      <vt:lpstr>Spectral Clustering</vt:lpstr>
      <vt:lpstr>Spectral Clustering</vt:lpstr>
      <vt:lpstr>Spectral Clustering</vt:lpstr>
      <vt:lpstr>Spectral Clustering</vt:lpstr>
      <vt:lpstr>Overview</vt:lpstr>
      <vt:lpstr>The Power Iteration</vt:lpstr>
      <vt:lpstr>The Power Iteration</vt:lpstr>
      <vt:lpstr>The Power Iteration</vt:lpstr>
      <vt:lpstr>The Power Iteration</vt:lpstr>
      <vt:lpstr>Overview</vt:lpstr>
      <vt:lpstr>Power Iteration Clustering</vt:lpstr>
      <vt:lpstr>Spectral Clustering</vt:lpstr>
      <vt:lpstr>Slide 26</vt:lpstr>
      <vt:lpstr>Power Iteration Clustering</vt:lpstr>
      <vt:lpstr>Power Iteration Clustering</vt:lpstr>
      <vt:lpstr>Overview</vt:lpstr>
      <vt:lpstr>Path Folding</vt:lpstr>
      <vt:lpstr>Path Folding</vt:lpstr>
      <vt:lpstr>Path Folding</vt:lpstr>
      <vt:lpstr>Path Folding</vt:lpstr>
      <vt:lpstr>Path Folding</vt:lpstr>
      <vt:lpstr>Path Folding</vt:lpstr>
      <vt:lpstr>Path Folding</vt:lpstr>
      <vt:lpstr>Path Folding</vt:lpstr>
      <vt:lpstr>Overview</vt:lpstr>
      <vt:lpstr>Results</vt:lpstr>
      <vt:lpstr>Results</vt:lpstr>
      <vt:lpstr>Results</vt:lpstr>
      <vt:lpstr>Results</vt:lpstr>
      <vt:lpstr>Results</vt:lpstr>
      <vt:lpstr>Results</vt:lpstr>
      <vt:lpstr>Results</vt:lpstr>
      <vt:lpstr>Overview</vt:lpstr>
      <vt:lpstr>Related Work</vt:lpstr>
      <vt:lpstr>Conclusion</vt:lpstr>
      <vt:lpstr>Perguntas?</vt:lpstr>
      <vt:lpstr>Results</vt:lpstr>
      <vt:lpstr>Results</vt:lpstr>
      <vt:lpstr>Related Clustering Work</vt:lpstr>
      <vt:lpstr>Some “Powering” Methods at a Glance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 Iteration Clustering</dc:title>
  <dc:creator/>
  <cp:lastModifiedBy>Frank Lin</cp:lastModifiedBy>
  <cp:revision>685</cp:revision>
  <dcterms:created xsi:type="dcterms:W3CDTF">2006-08-16T00:00:00Z</dcterms:created>
  <dcterms:modified xsi:type="dcterms:W3CDTF">2010-08-18T14:10:59Z</dcterms:modified>
</cp:coreProperties>
</file>